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Raleway"/>
      <p:regular r:id="rId96"/>
      <p:bold r:id="rId97"/>
      <p:italic r:id="rId98"/>
      <p:boldItalic r:id="rId99"/>
    </p:embeddedFont>
    <p:embeddedFont>
      <p:font typeface="Robot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224BDD-36D1-47B5-A702-D64A163C2BAE}">
  <a:tblStyle styleId="{85224BDD-36D1-47B5-A702-D64A163C2B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9634C3-C9B3-44B2-9492-2CE98529331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aleway-bold.fntdata"/><Relationship Id="rId96" Type="http://schemas.openxmlformats.org/officeDocument/2006/relationships/font" Target="fonts/Raleway-regular.fntdata"/><Relationship Id="rId11" Type="http://schemas.openxmlformats.org/officeDocument/2006/relationships/slide" Target="slides/slide6.xml"/><Relationship Id="rId99" Type="http://schemas.openxmlformats.org/officeDocument/2006/relationships/font" Target="fonts/Raleway-boldItalic.fntdata"/><Relationship Id="rId10" Type="http://schemas.openxmlformats.org/officeDocument/2006/relationships/slide" Target="slides/slide5.xml"/><Relationship Id="rId98" Type="http://schemas.openxmlformats.org/officeDocument/2006/relationships/font" Target="fonts/Raleway-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70e736d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70e736d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71ba9e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71ba9e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9acd7eee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9acd7eee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71ba9e3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71ba9e3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71ba9e3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71ba9e3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71ba9e3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71ba9e3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9acd7eee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9acd7eee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9acd7eee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9acd7eee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9acd7eee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9acd7eee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9acd7eee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9acd7eee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6205bc17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6205bc17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974c70b1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974c70b1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974c70b1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974c70b1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b84b1e4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b84b1e4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6205bc176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6205bc176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6205bc1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6205bc1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6205bc17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6205bc17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7f76e27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7f76e27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6205bc176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6205bc176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6205bc176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6205bc176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9876a1e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9876a1e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923cb8cf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923cb8cf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385de3d1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385de3d1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9acd7eee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9acd7eee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6205bc17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6205bc17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71ba9e3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71ba9e3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71ba9e34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71ba9e34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3bd48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83bd48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83bd48c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83bd48c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83bd48c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83bd48c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835ec7a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835ec7a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83bd48c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83bd48c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70e736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70e736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71ba9e340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71ba9e340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71ba9e3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71ba9e3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71ba9e34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71ba9e34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71ba9e34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71ba9e34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71ba9e3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71ba9e3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71ba9e34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71ba9e34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71ba9e3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71ba9e3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71ba9e34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71ba9e34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6205bc1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6205bc1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60f040747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60f040747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70e736d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70e736d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60f040747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60f040747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71ba9e34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71ba9e34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71ba9e340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71ba9e34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71ba9e340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71ba9e340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974c70b1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974c70b1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835ec7a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835ec7a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71ba9e340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71ba9e340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835ec7a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835ec7a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835ec7a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835ec7a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835ec7a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835ec7a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974c70b1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974c70b1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835ec7a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835ec7a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835ec7a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835ec7a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835ec7ac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835ec7ac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35ec7a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835ec7a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6205bc1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6205bc1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6205bc17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6205bc17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6205bc17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6205bc17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6205bc17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6205bc17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6205bc176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6205bc176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68a635d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68a635d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385de3d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385de3d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974c70b13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974c70b13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6205bc17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6205bc176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6205bc176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6205bc176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6205bc176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6205bc17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60f0407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60f0407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60f040747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60f040747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60f04074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60f04074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974c70b1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974c70b1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60f04074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60f04074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60f040747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60f040747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9acd7eee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9acd7eee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71ba9e34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171ba9e34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71ba9e34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71ba9e34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71ba9e34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71ba9e34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71ba9e34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71ba9e34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974c70b1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974c70b1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60f040747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060f040747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060f040747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060f040747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60f04074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60f04074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60f040747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60f040747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71ba9e34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71ba9e34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9acd7eee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9acd7eee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71ba9e3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171ba9e3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 name="Google Shape;20;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54" name="Shape 54"/>
        <p:cNvGrpSpPr/>
        <p:nvPr/>
      </p:nvGrpSpPr>
      <p:grpSpPr>
        <a:xfrm>
          <a:off x="0" y="0"/>
          <a:ext cx="0" cy="0"/>
          <a:chOff x="0" y="0"/>
          <a:chExt cx="0" cy="0"/>
        </a:xfrm>
      </p:grpSpPr>
      <p:sp>
        <p:nvSpPr>
          <p:cNvPr id="55" name="Google Shape;55;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4"/>
          <p:cNvSpPr txBox="1"/>
          <p:nvPr>
            <p:ph idx="1" type="body"/>
          </p:nvPr>
        </p:nvSpPr>
        <p:spPr>
          <a:xfrm>
            <a:off x="311700" y="4230575"/>
            <a:ext cx="5998800" cy="605100"/>
          </a:xfrm>
          <a:prstGeom prst="rect">
            <a:avLst/>
          </a:prstGeom>
        </p:spPr>
        <p:txBody>
          <a:bodyPr anchorCtr="0" anchor="ctr" bIns="34275" lIns="68575" spcFirstLastPara="1" rIns="68575" wrap="square" tIns="34275">
            <a:normAutofit/>
          </a:bodyPr>
          <a:lstStyle>
            <a:lvl1pPr indent="-228600" lvl="0" marL="457200" rtl="0">
              <a:lnSpc>
                <a:spcPct val="100000"/>
              </a:lnSpc>
              <a:spcBef>
                <a:spcPts val="800"/>
              </a:spcBef>
              <a:spcAft>
                <a:spcPts val="0"/>
              </a:spcAft>
              <a:buSzPts val="2100"/>
              <a:buNone/>
              <a:defRPr/>
            </a:lvl1pPr>
          </a:lstStyle>
          <a:p/>
        </p:txBody>
      </p:sp>
      <p:sp>
        <p:nvSpPr>
          <p:cNvPr id="68" name="Google Shape;68;p1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 name="Google Shape;23;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 name="Google Shape;29;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 name="Google Shape;30;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 name="Google Shape;33;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4" name="Google Shape;34;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 name="Google Shape;35;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6" name="Google Shape;36;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 name="Google Shape;42;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43" name="Google Shape;43;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44" name="Google Shape;44;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 name="Google Shape;45;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 name="Google Shape;46;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9" name="Google Shape;49;p10"/>
          <p:cNvSpPr/>
          <p:nvPr>
            <p:ph idx="2" type="pic"/>
          </p:nvPr>
        </p:nvSpPr>
        <p:spPr>
          <a:xfrm>
            <a:off x="3887391" y="740569"/>
            <a:ext cx="4629000" cy="3655200"/>
          </a:xfrm>
          <a:prstGeom prst="rect">
            <a:avLst/>
          </a:prstGeom>
          <a:noFill/>
          <a:ln>
            <a:noFill/>
          </a:ln>
        </p:spPr>
      </p:sp>
      <p:sp>
        <p:nvSpPr>
          <p:cNvPr id="50" name="Google Shape;50;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1" name="Google Shape;51;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2" name="Google Shape;52;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3" name="Google Shape;53;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1" name="Google Shape;11;p1"/>
          <p:cNvSpPr/>
          <p:nvPr/>
        </p:nvSpPr>
        <p:spPr>
          <a:xfrm>
            <a:off x="0" y="-67235"/>
            <a:ext cx="9144000" cy="369900"/>
          </a:xfrm>
          <a:prstGeom prst="rect">
            <a:avLst/>
          </a:prstGeom>
          <a:gradFill>
            <a:gsLst>
              <a:gs pos="0">
                <a:srgbClr val="70A5DA"/>
              </a:gs>
              <a:gs pos="50000">
                <a:srgbClr val="539BDB"/>
              </a:gs>
              <a:gs pos="100000">
                <a:srgbClr val="4288C8"/>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 name="Google Shape;12;p1"/>
          <p:cNvSpPr/>
          <p:nvPr/>
        </p:nvSpPr>
        <p:spPr>
          <a:xfrm>
            <a:off x="800100" y="-67235"/>
            <a:ext cx="7140387" cy="369794"/>
          </a:xfrm>
          <a:prstGeom prst="flowChartInputOutput">
            <a:avLst/>
          </a:prstGeom>
          <a:solidFill>
            <a:srgbClr val="002060"/>
          </a:solidFill>
          <a:ln cap="flat" cmpd="sng" w="127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 name="Google Shape;13;p1"/>
          <p:cNvSpPr/>
          <p:nvPr/>
        </p:nvSpPr>
        <p:spPr>
          <a:xfrm>
            <a:off x="0" y="4531660"/>
            <a:ext cx="9144000" cy="611700"/>
          </a:xfrm>
          <a:prstGeom prst="rect">
            <a:avLst/>
          </a:prstGeom>
          <a:solidFill>
            <a:srgbClr val="FFC000"/>
          </a:solidFill>
          <a:ln cap="flat" cmpd="sng" w="12700">
            <a:solidFill>
              <a:srgbClr val="FFC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 name="Google Shape;14;p1"/>
          <p:cNvSpPr/>
          <p:nvPr/>
        </p:nvSpPr>
        <p:spPr>
          <a:xfrm>
            <a:off x="0" y="4444043"/>
            <a:ext cx="9144000" cy="876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5" name="Google Shape;15;p1"/>
          <p:cNvPicPr preferRelativeResize="0"/>
          <p:nvPr/>
        </p:nvPicPr>
        <p:blipFill rotWithShape="1">
          <a:blip r:embed="rId1">
            <a:alphaModFix/>
          </a:blip>
          <a:srcRect b="0" l="0" r="0" t="0"/>
          <a:stretch/>
        </p:blipFill>
        <p:spPr>
          <a:xfrm>
            <a:off x="178603" y="4563260"/>
            <a:ext cx="450046" cy="548640"/>
          </a:xfrm>
          <a:prstGeom prst="rect">
            <a:avLst/>
          </a:prstGeom>
          <a:noFill/>
          <a:ln>
            <a:noFill/>
          </a:ln>
        </p:spPr>
      </p:pic>
      <p:sp>
        <p:nvSpPr>
          <p:cNvPr id="16" name="Google Shape;16;p1"/>
          <p:cNvSpPr/>
          <p:nvPr/>
        </p:nvSpPr>
        <p:spPr>
          <a:xfrm>
            <a:off x="654839" y="4684860"/>
            <a:ext cx="2004900" cy="8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GB" sz="1100" u="none" cap="none" strike="noStrike">
                <a:solidFill>
                  <a:schemeClr val="dk1"/>
                </a:solidFill>
                <a:latin typeface="Calibri"/>
                <a:ea typeface="Calibri"/>
                <a:cs typeface="Calibri"/>
                <a:sym typeface="Calibri"/>
              </a:rPr>
              <a:t>COLLEGE OF ENGINEERING, PUNE</a:t>
            </a:r>
            <a:endParaRPr sz="1100"/>
          </a:p>
          <a:p>
            <a:pPr indent="0" lvl="0" marL="0" marR="0" rtl="0" algn="ctr">
              <a:spcBef>
                <a:spcPts val="0"/>
              </a:spcBef>
              <a:spcAft>
                <a:spcPts val="0"/>
              </a:spcAft>
              <a:buNone/>
            </a:pPr>
            <a:r>
              <a:t/>
            </a:r>
            <a:endParaRPr b="1" i="0" sz="4100" u="none" cap="none" strike="noStrike">
              <a:solidFill>
                <a:schemeClr val="dk1"/>
              </a:solidFill>
              <a:latin typeface="Calibri"/>
              <a:ea typeface="Calibri"/>
              <a:cs typeface="Calibri"/>
              <a:sym typeface="Calibri"/>
            </a:endParaRPr>
          </a:p>
        </p:txBody>
      </p:sp>
      <p:sp>
        <p:nvSpPr>
          <p:cNvPr id="17" name="Google Shape;17;p1"/>
          <p:cNvSpPr/>
          <p:nvPr/>
        </p:nvSpPr>
        <p:spPr>
          <a:xfrm>
            <a:off x="2712239" y="4567294"/>
            <a:ext cx="34200" cy="544500"/>
          </a:xfrm>
          <a:prstGeom prst="rect">
            <a:avLst/>
          </a:prstGeom>
          <a:solidFill>
            <a:srgbClr val="00206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33.jpg"/></Relationships>
</file>

<file path=ppt/slides/_rels/slide72.xml.rels><?xml version="1.0" encoding="UTF-8" standalone="yes"?><Relationships xmlns="http://schemas.openxmlformats.org/package/2006/relationships"><Relationship Id="rId11" Type="http://schemas.openxmlformats.org/officeDocument/2006/relationships/hyperlink" Target="https://pubmed.ncbi.nlm.nih.gov/32150509/#affiliation-1" TargetMode="External"/><Relationship Id="rId10" Type="http://schemas.openxmlformats.org/officeDocument/2006/relationships/hyperlink" Target="https://pubmed.ncbi.nlm.nih.gov/?term=Baydere+BA&amp;cauthor_id=32150509" TargetMode="External"/><Relationship Id="rId13" Type="http://schemas.openxmlformats.org/officeDocument/2006/relationships/hyperlink" Target="https://pubmed.ncbi.nlm.nih.gov/32150509/#affiliation-1" TargetMode="External"/><Relationship Id="rId12" Type="http://schemas.openxmlformats.org/officeDocument/2006/relationships/hyperlink" Target="https://pubmed.ncbi.nlm.nih.gov/?term=Altinsoy+T&amp;cauthor_id=32150509" TargetMode="External"/><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s://www.ncbi.nlm.nih.gov/pubmed/?term=Blumenschein%20LH%5BAuthor%5D&amp;cauthor=true&amp;cauthor_uid=33501315" TargetMode="External"/><Relationship Id="rId4" Type="http://schemas.openxmlformats.org/officeDocument/2006/relationships/hyperlink" Target="https://www.ncbi.nlm.nih.gov/pubmed/?term=Coad%20MM%5BAuthor%5D&amp;cauthor=true&amp;cauthor_uid=33501315" TargetMode="External"/><Relationship Id="rId9" Type="http://schemas.openxmlformats.org/officeDocument/2006/relationships/hyperlink" Target="https://pubmed.ncbi.nlm.nih.gov/32150509/#affiliation-1" TargetMode="External"/><Relationship Id="rId15" Type="http://schemas.openxmlformats.org/officeDocument/2006/relationships/hyperlink" Target="https://pubmed.ncbi.nlm.nih.gov/32150509/#affiliation-1" TargetMode="External"/><Relationship Id="rId14" Type="http://schemas.openxmlformats.org/officeDocument/2006/relationships/hyperlink" Target="https://pubmed.ncbi.nlm.nih.gov/?term=Tutcu+C&amp;cauthor_id=32150509" TargetMode="External"/><Relationship Id="rId17" Type="http://schemas.openxmlformats.org/officeDocument/2006/relationships/hyperlink" Target="https://pubmed.ncbi.nlm.nih.gov/32150509/#affiliation-1" TargetMode="External"/><Relationship Id="rId16" Type="http://schemas.openxmlformats.org/officeDocument/2006/relationships/hyperlink" Target="https://pubmed.ncbi.nlm.nih.gov/?term=Samur+E&amp;cauthor_id=32150509" TargetMode="External"/><Relationship Id="rId5" Type="http://schemas.openxmlformats.org/officeDocument/2006/relationships/hyperlink" Target="https://www.ncbi.nlm.nih.gov/pubmed/?term=Haggerty%20DA%5BAuthor%5D&amp;cauthor=true&amp;cauthor_uid=33501315" TargetMode="External"/><Relationship Id="rId6" Type="http://schemas.openxmlformats.org/officeDocument/2006/relationships/hyperlink" Target="https://www.ncbi.nlm.nih.gov/pubmed/?term=Okamura%20AM%5BAuthor%5D&amp;cauthor=true&amp;cauthor_uid=33501315" TargetMode="External"/><Relationship Id="rId7" Type="http://schemas.openxmlformats.org/officeDocument/2006/relationships/hyperlink" Target="https://www.ncbi.nlm.nih.gov/pubmed/?term=Hawkes%20EW%5BAuthor%5D&amp;cauthor=true&amp;cauthor_uid=33501315" TargetMode="External"/><Relationship Id="rId8" Type="http://schemas.openxmlformats.org/officeDocument/2006/relationships/hyperlink" Target="https://pubmed.ncbi.nlm.nih.gov/?term=Talas+SK&amp;cauthor_id=32150509"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s://www.ncbi.nlm.nih.gov/pubmed/?term=Blumenschein%20LH%5BAuthor%5D&amp;cauthor=true&amp;cauthor_uid=33501315" TargetMode="External"/><Relationship Id="rId4" Type="http://schemas.openxmlformats.org/officeDocument/2006/relationships/hyperlink" Target="https://www.ncbi.nlm.nih.gov/pubmed/?term=Coad%20MM%5BAuthor%5D&amp;cauthor=true&amp;cauthor_uid=33501315" TargetMode="External"/><Relationship Id="rId5" Type="http://schemas.openxmlformats.org/officeDocument/2006/relationships/hyperlink" Target="https://www.ncbi.nlm.nih.gov/pubmed/?term=Haggerty%20DA%5BAuthor%5D&amp;cauthor=true&amp;cauthor_uid=33501315" TargetMode="External"/><Relationship Id="rId6" Type="http://schemas.openxmlformats.org/officeDocument/2006/relationships/hyperlink" Target="https://www.ncbi.nlm.nih.gov/pubmed/?term=Okamura%20AM%5BAuthor%5D&amp;cauthor=true&amp;cauthor_uid=33501315" TargetMode="External"/><Relationship Id="rId7" Type="http://schemas.openxmlformats.org/officeDocument/2006/relationships/hyperlink" Target="https://www.ncbi.nlm.nih.gov/pubmed/?term=Hawkes%20EW%5BAuthor%5D&amp;cauthor=true&amp;cauthor_uid=33501315"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1" Type="http://schemas.openxmlformats.org/officeDocument/2006/relationships/hyperlink" Target="https://drive.google.com/file/d/1h6fK4for6EJF50jn4STut8br74GpkokW/view?usp=sharing" TargetMode="External"/><Relationship Id="rId10" Type="http://schemas.openxmlformats.org/officeDocument/2006/relationships/hyperlink" Target="https://sci-hub.mksa.top/10.1126/scirobotics.aan3028" TargetMode="External"/><Relationship Id="rId12" Type="http://schemas.openxmlformats.org/officeDocument/2006/relationships/hyperlink" Target="https://www.researchgate.net/figure/Working-principal-of-the-growing-vine-robot_fig1_346571887" TargetMode="External"/><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hyperlink" Target="https://drive.google.com/file/d/1pkW4W1IyfzrgUAESRJICeCTYc_-g73nD/view" TargetMode="External"/><Relationship Id="rId4" Type="http://schemas.openxmlformats.org/officeDocument/2006/relationships/hyperlink" Target="https://www.vinerobots.org/build-one/pre-formed-vine-robot/" TargetMode="External"/><Relationship Id="rId9" Type="http://schemas.openxmlformats.org/officeDocument/2006/relationships/hyperlink" Target="https://www.ncbi.nlm.nih.gov/pubmed/30339050" TargetMode="External"/><Relationship Id="rId5" Type="http://schemas.openxmlformats.org/officeDocument/2006/relationships/hyperlink" Target="https://stacks.stanford.edu/file/druid:ky237km2272/Margaret_Coad_Dissertation-augmented.pdf" TargetMode="External"/><Relationship Id="rId6" Type="http://schemas.openxmlformats.org/officeDocument/2006/relationships/hyperlink" Target="https://www.frontiersin.org/articles/10.3389/frobt.2020.548266/full" TargetMode="External"/><Relationship Id="rId7" Type="http://schemas.openxmlformats.org/officeDocument/2006/relationships/hyperlink" Target="https://www.ncbi.nlm.nih.gov/pmc/articles/PMC7805729/" TargetMode="External"/><Relationship Id="rId8" Type="http://schemas.openxmlformats.org/officeDocument/2006/relationships/hyperlink" Target="https://pubmed.ncbi.nlm.nih.gov/32150509/" TargetMode="External"/></Relationships>
</file>

<file path=ppt/slides/_rels/slide85.xml.rels><?xml version="1.0" encoding="UTF-8" standalone="yes"?><Relationships xmlns="http://schemas.openxmlformats.org/package/2006/relationships"><Relationship Id="rId11" Type="http://schemas.openxmlformats.org/officeDocument/2006/relationships/hyperlink" Target="https://pubmed.ncbi.nlm.nih.gov/32150509/#affiliation-1" TargetMode="External"/><Relationship Id="rId10" Type="http://schemas.openxmlformats.org/officeDocument/2006/relationships/hyperlink" Target="https://pubmed.ncbi.nlm.nih.gov/?term=Baydere+BA&amp;cauthor_id=32150509" TargetMode="External"/><Relationship Id="rId13" Type="http://schemas.openxmlformats.org/officeDocument/2006/relationships/hyperlink" Target="https://pubmed.ncbi.nlm.nih.gov/32150509/#affiliation-1" TargetMode="External"/><Relationship Id="rId12" Type="http://schemas.openxmlformats.org/officeDocument/2006/relationships/hyperlink" Target="https://pubmed.ncbi.nlm.nih.gov/?term=Altinsoy+T&amp;cauthor_id=32150509" TargetMode="External"/><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hyperlink" Target="https://www.ncbi.nlm.nih.gov/pubmed/?term=Blumenschein%20LH%5BAuthor%5D&amp;cauthor=true&amp;cauthor_uid=33501315" TargetMode="External"/><Relationship Id="rId4" Type="http://schemas.openxmlformats.org/officeDocument/2006/relationships/hyperlink" Target="https://www.ncbi.nlm.nih.gov/pubmed/?term=Coad%20MM%5BAuthor%5D&amp;cauthor=true&amp;cauthor_uid=33501315" TargetMode="External"/><Relationship Id="rId9" Type="http://schemas.openxmlformats.org/officeDocument/2006/relationships/hyperlink" Target="https://pubmed.ncbi.nlm.nih.gov/32150509/#affiliation-1" TargetMode="External"/><Relationship Id="rId15" Type="http://schemas.openxmlformats.org/officeDocument/2006/relationships/hyperlink" Target="https://pubmed.ncbi.nlm.nih.gov/32150509/#affiliation-1" TargetMode="External"/><Relationship Id="rId14" Type="http://schemas.openxmlformats.org/officeDocument/2006/relationships/hyperlink" Target="https://pubmed.ncbi.nlm.nih.gov/?term=Tutcu+C&amp;cauthor_id=32150509" TargetMode="External"/><Relationship Id="rId17" Type="http://schemas.openxmlformats.org/officeDocument/2006/relationships/hyperlink" Target="https://pubmed.ncbi.nlm.nih.gov/32150509/#affiliation-1" TargetMode="External"/><Relationship Id="rId16" Type="http://schemas.openxmlformats.org/officeDocument/2006/relationships/hyperlink" Target="https://pubmed.ncbi.nlm.nih.gov/?term=Samur+E&amp;cauthor_id=32150509" TargetMode="External"/><Relationship Id="rId5" Type="http://schemas.openxmlformats.org/officeDocument/2006/relationships/hyperlink" Target="https://www.ncbi.nlm.nih.gov/pubmed/?term=Haggerty%20DA%5BAuthor%5D&amp;cauthor=true&amp;cauthor_uid=33501315" TargetMode="External"/><Relationship Id="rId6" Type="http://schemas.openxmlformats.org/officeDocument/2006/relationships/hyperlink" Target="https://www.ncbi.nlm.nih.gov/pubmed/?term=Okamura%20AM%5BAuthor%5D&amp;cauthor=true&amp;cauthor_uid=33501315" TargetMode="External"/><Relationship Id="rId7" Type="http://schemas.openxmlformats.org/officeDocument/2006/relationships/hyperlink" Target="https://www.ncbi.nlm.nih.gov/pubmed/?term=Hawkes%20EW%5BAuthor%5D&amp;cauthor=true&amp;cauthor_uid=33501315" TargetMode="External"/><Relationship Id="rId8" Type="http://schemas.openxmlformats.org/officeDocument/2006/relationships/hyperlink" Target="https://pubmed.ncbi.nlm.nih.gov/?term=Talas+SK&amp;cauthor_id=32150509"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hyperlink" Target="https://www.ncbi.nlm.nih.gov/pubmed/?term=Blumenschein%20LH%5BAuthor%5D&amp;cauthor=true&amp;cauthor_uid=33501315" TargetMode="External"/><Relationship Id="rId4" Type="http://schemas.openxmlformats.org/officeDocument/2006/relationships/hyperlink" Target="https://www.ncbi.nlm.nih.gov/pubmed/?term=Coad%20MM%5BAuthor%5D&amp;cauthor=true&amp;cauthor_uid=33501315" TargetMode="External"/><Relationship Id="rId5" Type="http://schemas.openxmlformats.org/officeDocument/2006/relationships/hyperlink" Target="https://www.ncbi.nlm.nih.gov/pubmed/?term=Haggerty%20DA%5BAuthor%5D&amp;cauthor=true&amp;cauthor_uid=33501315" TargetMode="External"/><Relationship Id="rId6" Type="http://schemas.openxmlformats.org/officeDocument/2006/relationships/hyperlink" Target="https://www.ncbi.nlm.nih.gov/pubmed/?term=Okamura%20AM%5BAuthor%5D&amp;cauthor=true&amp;cauthor_uid=33501315" TargetMode="External"/><Relationship Id="rId7" Type="http://schemas.openxmlformats.org/officeDocument/2006/relationships/hyperlink" Target="https://www.ncbi.nlm.nih.gov/pubmed/?term=Hawkes%20EW%5BAuthor%5D&amp;cauthor=true&amp;cauthor_uid=33501315"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787758" y="2568750"/>
            <a:ext cx="8520600" cy="2052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GB" sz="5300">
                <a:latin typeface="Source Sans Pro"/>
                <a:ea typeface="Source Sans Pro"/>
                <a:cs typeface="Source Sans Pro"/>
                <a:sym typeface="Source Sans Pro"/>
              </a:rPr>
              <a:t>Robotic Vine - Design and Analysis for Search and Rescue Operations</a:t>
            </a:r>
            <a:endParaRPr sz="5300">
              <a:latin typeface="Source Sans Pro"/>
              <a:ea typeface="Source Sans Pro"/>
              <a:cs typeface="Source Sans Pro"/>
              <a:sym typeface="Source Sans Pro"/>
            </a:endParaRPr>
          </a:p>
          <a:p>
            <a:pPr indent="0" lvl="0" marL="0" rtl="0" algn="l">
              <a:spcBef>
                <a:spcPts val="0"/>
              </a:spcBef>
              <a:spcAft>
                <a:spcPts val="0"/>
              </a:spcAft>
              <a:buNone/>
            </a:pPr>
            <a:r>
              <a:t/>
            </a:r>
            <a:endParaRPr sz="5300">
              <a:latin typeface="Source Sans Pro"/>
              <a:ea typeface="Source Sans Pro"/>
              <a:cs typeface="Source Sans Pro"/>
              <a:sym typeface="Source Sans Pro"/>
            </a:endParaRPr>
          </a:p>
          <a:p>
            <a:pPr indent="0" lvl="0" marL="0" rtl="0" algn="l">
              <a:spcBef>
                <a:spcPts val="0"/>
              </a:spcBef>
              <a:spcAft>
                <a:spcPts val="0"/>
              </a:spcAft>
              <a:buClr>
                <a:schemeClr val="dk1"/>
              </a:buClr>
              <a:buSzPct val="41509"/>
              <a:buFont typeface="Arial"/>
              <a:buNone/>
            </a:pPr>
            <a:r>
              <a:rPr b="1" lang="en-GB" sz="2650">
                <a:solidFill>
                  <a:srgbClr val="484848"/>
                </a:solidFill>
                <a:latin typeface="Source Sans Pro"/>
                <a:ea typeface="Source Sans Pro"/>
                <a:cs typeface="Source Sans Pro"/>
                <a:sym typeface="Source Sans Pro"/>
              </a:rPr>
              <a:t>Mentor :</a:t>
            </a:r>
            <a:endParaRPr b="1" sz="2650">
              <a:solidFill>
                <a:srgbClr val="484848"/>
              </a:solidFill>
              <a:latin typeface="Source Sans Pro"/>
              <a:ea typeface="Source Sans Pro"/>
              <a:cs typeface="Source Sans Pro"/>
              <a:sym typeface="Source Sans Pro"/>
            </a:endParaRPr>
          </a:p>
          <a:p>
            <a:pPr indent="0" lvl="0" marL="0" rtl="0" algn="l">
              <a:spcBef>
                <a:spcPts val="0"/>
              </a:spcBef>
              <a:spcAft>
                <a:spcPts val="0"/>
              </a:spcAft>
              <a:buClr>
                <a:schemeClr val="dk1"/>
              </a:buClr>
              <a:buSzPct val="41509"/>
              <a:buFont typeface="Arial"/>
              <a:buNone/>
            </a:pPr>
            <a:r>
              <a:rPr lang="en-GB" sz="2650">
                <a:solidFill>
                  <a:srgbClr val="484848"/>
                </a:solidFill>
                <a:latin typeface="Source Sans Pro"/>
                <a:ea typeface="Source Sans Pro"/>
                <a:cs typeface="Source Sans Pro"/>
                <a:sym typeface="Source Sans Pro"/>
              </a:rPr>
              <a:t>Mrs NIKITA M GAWAI</a:t>
            </a:r>
            <a:endParaRPr sz="2650">
              <a:solidFill>
                <a:srgbClr val="484848"/>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74" name="Google Shape;74;p15"/>
          <p:cNvSpPr txBox="1"/>
          <p:nvPr/>
        </p:nvSpPr>
        <p:spPr>
          <a:xfrm>
            <a:off x="6076325" y="36300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rgbClr val="212121"/>
                </a:solidFill>
                <a:latin typeface="Source Sans Pro"/>
                <a:ea typeface="Source Sans Pro"/>
                <a:cs typeface="Source Sans Pro"/>
                <a:sym typeface="Source Sans Pro"/>
              </a:rPr>
              <a:t>Group 25 </a:t>
            </a:r>
            <a:endParaRPr sz="3200">
              <a:solidFill>
                <a:srgbClr val="212121"/>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4760000" y="295125"/>
            <a:ext cx="4384000" cy="1581125"/>
          </a:xfrm>
          <a:prstGeom prst="rect">
            <a:avLst/>
          </a:prstGeom>
          <a:noFill/>
          <a:ln>
            <a:noFill/>
          </a:ln>
        </p:spPr>
      </p:pic>
      <p:sp>
        <p:nvSpPr>
          <p:cNvPr id="132" name="Google Shape;132;p24"/>
          <p:cNvSpPr txBox="1"/>
          <p:nvPr>
            <p:ph idx="1" type="body"/>
          </p:nvPr>
        </p:nvSpPr>
        <p:spPr>
          <a:xfrm>
            <a:off x="211925" y="853769"/>
            <a:ext cx="7886700" cy="32634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GB"/>
              <a:t>(P*π*R</a:t>
            </a:r>
            <a:r>
              <a:rPr baseline="30000" lang="en-GB"/>
              <a:t>2</a:t>
            </a:r>
            <a:r>
              <a:rPr lang="en-GB"/>
              <a:t>) = F</a:t>
            </a:r>
            <a:r>
              <a:rPr baseline="-25000" lang="en-GB"/>
              <a:t>ext</a:t>
            </a:r>
            <a:r>
              <a:rPr lang="en-GB"/>
              <a:t> - F</a:t>
            </a:r>
            <a:r>
              <a:rPr baseline="-25000" lang="en-GB"/>
              <a:t>tend</a:t>
            </a:r>
            <a:r>
              <a:rPr baseline="-25000" lang="en-GB"/>
              <a:t>on</a:t>
            </a:r>
            <a:endParaRPr baseline="-25000"/>
          </a:p>
          <a:p>
            <a:pPr indent="0" lvl="0" marL="0" rtl="0" algn="l">
              <a:spcBef>
                <a:spcPts val="800"/>
              </a:spcBef>
              <a:spcAft>
                <a:spcPts val="0"/>
              </a:spcAft>
              <a:buNone/>
            </a:pPr>
            <a:r>
              <a:rPr lang="en-GB"/>
              <a:t>For max Force , F</a:t>
            </a:r>
            <a:r>
              <a:rPr baseline="-25000" lang="en-GB"/>
              <a:t>tendon </a:t>
            </a:r>
            <a:r>
              <a:rPr lang="en-GB"/>
              <a:t>=0</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GB"/>
              <a:t>Fmax = P*π*R</a:t>
            </a:r>
            <a:r>
              <a:rPr baseline="30000" lang="en-GB"/>
              <a:t>2</a:t>
            </a:r>
            <a:r>
              <a:rPr lang="en-GB"/>
              <a:t>= 20684.272 x π x (10.16/100)^2 = 670.776 N</a:t>
            </a:r>
            <a:endParaRPr/>
          </a:p>
          <a:p>
            <a:pPr indent="0" lvl="0" marL="0" rtl="0" algn="l">
              <a:spcBef>
                <a:spcPts val="800"/>
              </a:spcBef>
              <a:spcAft>
                <a:spcPts val="0"/>
              </a:spcAft>
              <a:buNone/>
            </a:pPr>
            <a:r>
              <a:rPr lang="en-GB"/>
              <a:t>Fmin = Pmin x π x R=13789.515 x  π x (10.16/100)^2 = 447.184 N</a:t>
            </a:r>
            <a:endParaRPr/>
          </a:p>
          <a:p>
            <a:pPr indent="0" lvl="0" marL="0" rtl="0" algn="l">
              <a:spcBef>
                <a:spcPts val="800"/>
              </a:spcBef>
              <a:spcAft>
                <a:spcPts val="0"/>
              </a:spcAft>
              <a:buNone/>
            </a:pPr>
            <a:r>
              <a:rPr lang="en-GB"/>
              <a:t>Force Ex Range ( 447.184 - 670.776 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GB" sz="3400"/>
              <a:t>Proposed Specifications </a:t>
            </a:r>
            <a:endParaRPr b="1" sz="3400"/>
          </a:p>
        </p:txBody>
      </p:sp>
      <p:sp>
        <p:nvSpPr>
          <p:cNvPr id="138" name="Google Shape;138;p25"/>
          <p:cNvSpPr txBox="1"/>
          <p:nvPr>
            <p:ph idx="1" type="body"/>
          </p:nvPr>
        </p:nvSpPr>
        <p:spPr>
          <a:xfrm>
            <a:off x="628650" y="14021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Working Pressure - 2 psi to 3 psi</a:t>
            </a:r>
            <a:endParaRPr/>
          </a:p>
          <a:p>
            <a:pPr indent="0" lvl="0" marL="0" rtl="0" algn="l">
              <a:spcBef>
                <a:spcPts val="800"/>
              </a:spcBef>
              <a:spcAft>
                <a:spcPts val="0"/>
              </a:spcAft>
              <a:buNone/>
            </a:pPr>
            <a:r>
              <a:rPr lang="en-GB"/>
              <a:t>Robot Thickness - 30- 50 microns</a:t>
            </a:r>
            <a:endParaRPr/>
          </a:p>
          <a:p>
            <a:pPr indent="0" lvl="0" marL="0" rtl="0" algn="l">
              <a:spcBef>
                <a:spcPts val="800"/>
              </a:spcBef>
              <a:spcAft>
                <a:spcPts val="0"/>
              </a:spcAft>
              <a:buNone/>
            </a:pPr>
            <a:r>
              <a:rPr lang="en-GB"/>
              <a:t>Length of Robot - 2 m</a:t>
            </a:r>
            <a:endParaRPr/>
          </a:p>
          <a:p>
            <a:pPr indent="0" lvl="0" marL="0" rtl="0" algn="l">
              <a:spcBef>
                <a:spcPts val="800"/>
              </a:spcBef>
              <a:spcAft>
                <a:spcPts val="0"/>
              </a:spcAft>
              <a:buNone/>
            </a:pPr>
            <a:r>
              <a:rPr lang="en-GB"/>
              <a:t>Diameter of Robot - 4 inches = 0.102 m</a:t>
            </a:r>
            <a:endParaRPr/>
          </a:p>
          <a:p>
            <a:pPr indent="0" lvl="0" marL="0" rtl="0" algn="l">
              <a:spcBef>
                <a:spcPts val="800"/>
              </a:spcBef>
              <a:spcAft>
                <a:spcPts val="0"/>
              </a:spcAft>
              <a:buNone/>
            </a:pPr>
            <a:r>
              <a:rPr lang="en-GB"/>
              <a:t>Flow rate of compact compressor = 22 Lpm free flow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537375" y="214950"/>
            <a:ext cx="5496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Basic Diagram:</a:t>
            </a:r>
            <a:endParaRPr b="1" sz="1500"/>
          </a:p>
        </p:txBody>
      </p:sp>
      <p:pic>
        <p:nvPicPr>
          <p:cNvPr id="144" name="Google Shape;144;p26"/>
          <p:cNvPicPr preferRelativeResize="0"/>
          <p:nvPr/>
        </p:nvPicPr>
        <p:blipFill>
          <a:blip r:embed="rId3">
            <a:alphaModFix/>
          </a:blip>
          <a:stretch>
            <a:fillRect/>
          </a:stretch>
        </p:blipFill>
        <p:spPr>
          <a:xfrm rot="-5400000">
            <a:off x="3124888" y="-255275"/>
            <a:ext cx="3670724" cy="5654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nvSpPr>
        <p:spPr>
          <a:xfrm>
            <a:off x="427700" y="423325"/>
            <a:ext cx="5496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Base Cover</a:t>
            </a:r>
            <a:endParaRPr b="1" sz="2600"/>
          </a:p>
          <a:p>
            <a:pPr indent="0" lvl="0" marL="0" rtl="0" algn="l">
              <a:spcBef>
                <a:spcPts val="0"/>
              </a:spcBef>
              <a:spcAft>
                <a:spcPts val="0"/>
              </a:spcAft>
              <a:buNone/>
            </a:pPr>
            <a:r>
              <a:rPr b="1" lang="en-GB" sz="2600"/>
              <a:t>Design</a:t>
            </a:r>
            <a:endParaRPr b="1" sz="1500"/>
          </a:p>
        </p:txBody>
      </p:sp>
      <p:pic>
        <p:nvPicPr>
          <p:cNvPr id="150" name="Google Shape;150;p27"/>
          <p:cNvPicPr preferRelativeResize="0"/>
          <p:nvPr/>
        </p:nvPicPr>
        <p:blipFill>
          <a:blip r:embed="rId3">
            <a:alphaModFix/>
          </a:blip>
          <a:stretch>
            <a:fillRect/>
          </a:stretch>
        </p:blipFill>
        <p:spPr>
          <a:xfrm>
            <a:off x="2839275" y="379450"/>
            <a:ext cx="6252299" cy="4046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2399325" y="375000"/>
            <a:ext cx="6635001" cy="4000801"/>
          </a:xfrm>
          <a:prstGeom prst="rect">
            <a:avLst/>
          </a:prstGeom>
          <a:noFill/>
          <a:ln>
            <a:noFill/>
          </a:ln>
        </p:spPr>
      </p:pic>
      <p:sp>
        <p:nvSpPr>
          <p:cNvPr id="156" name="Google Shape;156;p28"/>
          <p:cNvSpPr txBox="1"/>
          <p:nvPr/>
        </p:nvSpPr>
        <p:spPr>
          <a:xfrm>
            <a:off x="197400" y="511050"/>
            <a:ext cx="5496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Base </a:t>
            </a:r>
            <a:endParaRPr b="1" sz="2600"/>
          </a:p>
          <a:p>
            <a:pPr indent="0" lvl="0" marL="0" rtl="0" algn="l">
              <a:spcBef>
                <a:spcPts val="0"/>
              </a:spcBef>
              <a:spcAft>
                <a:spcPts val="0"/>
              </a:spcAft>
              <a:buNone/>
            </a:pPr>
            <a:r>
              <a:rPr b="1" lang="en-GB" sz="2600"/>
              <a:t>Components</a:t>
            </a:r>
            <a:endParaRPr b="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rotWithShape="1">
          <a:blip r:embed="rId3">
            <a:alphaModFix/>
          </a:blip>
          <a:srcRect b="1844" l="0" r="0" t="1602"/>
          <a:stretch/>
        </p:blipFill>
        <p:spPr>
          <a:xfrm>
            <a:off x="3092675" y="372900"/>
            <a:ext cx="5911225" cy="4024876"/>
          </a:xfrm>
          <a:prstGeom prst="rect">
            <a:avLst/>
          </a:prstGeom>
          <a:noFill/>
          <a:ln>
            <a:noFill/>
          </a:ln>
        </p:spPr>
      </p:pic>
      <p:sp>
        <p:nvSpPr>
          <p:cNvPr id="162" name="Google Shape;162;p29"/>
          <p:cNvSpPr txBox="1"/>
          <p:nvPr/>
        </p:nvSpPr>
        <p:spPr>
          <a:xfrm>
            <a:off x="197400" y="511050"/>
            <a:ext cx="5496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Full base </a:t>
            </a:r>
            <a:endParaRPr b="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3252050" y="413874"/>
            <a:ext cx="3562025" cy="3985274"/>
          </a:xfrm>
          <a:prstGeom prst="rect">
            <a:avLst/>
          </a:prstGeom>
          <a:noFill/>
          <a:ln>
            <a:noFill/>
          </a:ln>
        </p:spPr>
      </p:pic>
      <p:sp>
        <p:nvSpPr>
          <p:cNvPr id="168" name="Google Shape;168;p30"/>
          <p:cNvSpPr txBox="1"/>
          <p:nvPr/>
        </p:nvSpPr>
        <p:spPr>
          <a:xfrm>
            <a:off x="858500" y="260975"/>
            <a:ext cx="799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400">
                <a:latin typeface="Raleway"/>
                <a:ea typeface="Raleway"/>
                <a:cs typeface="Raleway"/>
                <a:sym typeface="Raleway"/>
              </a:rPr>
              <a:t>Working:</a:t>
            </a:r>
            <a:endParaRPr b="1" i="1" sz="28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nvSpPr>
        <p:spPr>
          <a:xfrm>
            <a:off x="460600" y="245650"/>
            <a:ext cx="471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600">
                <a:latin typeface="Raleway"/>
                <a:ea typeface="Raleway"/>
                <a:cs typeface="Raleway"/>
                <a:sym typeface="Raleway"/>
              </a:rPr>
              <a:t>Growth and Eversion:</a:t>
            </a:r>
            <a:endParaRPr b="1" i="1" sz="2600">
              <a:latin typeface="Raleway"/>
              <a:ea typeface="Raleway"/>
              <a:cs typeface="Raleway"/>
              <a:sym typeface="Raleway"/>
            </a:endParaRPr>
          </a:p>
        </p:txBody>
      </p:sp>
      <p:sp>
        <p:nvSpPr>
          <p:cNvPr id="174" name="Google Shape;174;p31"/>
          <p:cNvSpPr txBox="1"/>
          <p:nvPr/>
        </p:nvSpPr>
        <p:spPr>
          <a:xfrm>
            <a:off x="222000" y="817050"/>
            <a:ext cx="8700000" cy="3186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GB" sz="1300">
                <a:solidFill>
                  <a:schemeClr val="dk1"/>
                </a:solidFill>
              </a:rPr>
              <a:t>Vine robot growth is primarily pressure-driven. This means that pressure enables the turning inside-out of the plastic by “pushing” material out during actuation.</a:t>
            </a:r>
            <a:endParaRPr sz="1300">
              <a:solidFill>
                <a:schemeClr val="dk1"/>
              </a:solidFill>
            </a:endParaRPr>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Eversion refers to the process of turning the tubular roll of plastic — the body of the vine robot — inside-out as the robot grows.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The unused material is stored in a spool within the base station.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Enough pressure is created and the inverted tubing will inflate to form a cylinder.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The pressure is increased and the robot will begin lengthening as the spool unwinds and material everts, or turns inside out.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In models that include robot retraction, the spool is motorized to rewind material into the spool but may also be used to restrict growth to a particular rate.</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2740800" y="321325"/>
            <a:ext cx="3662400" cy="4215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nvSpPr>
        <p:spPr>
          <a:xfrm>
            <a:off x="480150" y="392075"/>
            <a:ext cx="8183700" cy="337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400">
                <a:latin typeface="Raleway"/>
                <a:ea typeface="Raleway"/>
                <a:cs typeface="Raleway"/>
                <a:sym typeface="Raleway"/>
              </a:rPr>
              <a:t>Specifications of Vine Robots:</a:t>
            </a:r>
            <a:endParaRPr b="1" i="1" sz="2400">
              <a:latin typeface="Raleway"/>
              <a:ea typeface="Raleway"/>
              <a:cs typeface="Raleway"/>
              <a:sym typeface="Raleway"/>
            </a:endParaRPr>
          </a:p>
          <a:p>
            <a:pPr indent="0" lvl="0" marL="0" rtl="0" algn="l">
              <a:spcBef>
                <a:spcPts val="0"/>
              </a:spcBef>
              <a:spcAft>
                <a:spcPts val="0"/>
              </a:spcAft>
              <a:buNone/>
            </a:pPr>
            <a:r>
              <a:t/>
            </a:r>
            <a:endParaRPr/>
          </a:p>
          <a:p>
            <a:pPr indent="-336550" lvl="0" marL="457200" rtl="0" algn="l">
              <a:spcBef>
                <a:spcPts val="0"/>
              </a:spcBef>
              <a:spcAft>
                <a:spcPts val="0"/>
              </a:spcAft>
              <a:buSzPts val="1700"/>
              <a:buAutoNum type="arabicPeriod"/>
            </a:pPr>
            <a:r>
              <a:rPr lang="en-GB" sz="1700" u="sng"/>
              <a:t>Compressor: </a:t>
            </a:r>
            <a:r>
              <a:rPr lang="en-GB" sz="1700"/>
              <a:t>For providing pressure to the tube at a required level. Pressure level varies according to the application.</a:t>
            </a:r>
            <a:endParaRPr sz="1700"/>
          </a:p>
          <a:p>
            <a:pPr indent="-336550" lvl="0" marL="457200" rtl="0" algn="l">
              <a:spcBef>
                <a:spcPts val="0"/>
              </a:spcBef>
              <a:spcAft>
                <a:spcPts val="0"/>
              </a:spcAft>
              <a:buSzPts val="1700"/>
              <a:buAutoNum type="arabicPeriod"/>
            </a:pPr>
            <a:r>
              <a:rPr lang="en-GB" sz="1700" u="sng"/>
              <a:t>Motor:</a:t>
            </a:r>
            <a:r>
              <a:rPr lang="en-GB" sz="1700"/>
              <a:t> </a:t>
            </a:r>
            <a:r>
              <a:rPr lang="en-GB" sz="1700"/>
              <a:t>Source of electrical energy. </a:t>
            </a:r>
            <a:endParaRPr sz="1700"/>
          </a:p>
          <a:p>
            <a:pPr indent="-336550" lvl="0" marL="457200" rtl="0" algn="l">
              <a:spcBef>
                <a:spcPts val="0"/>
              </a:spcBef>
              <a:spcAft>
                <a:spcPts val="0"/>
              </a:spcAft>
              <a:buClr>
                <a:schemeClr val="dk1"/>
              </a:buClr>
              <a:buSzPts val="1700"/>
              <a:buAutoNum type="arabicPeriod"/>
            </a:pPr>
            <a:r>
              <a:rPr lang="en-GB" sz="1700">
                <a:solidFill>
                  <a:schemeClr val="dk1"/>
                </a:solidFill>
              </a:rPr>
              <a:t>Tube Material: </a:t>
            </a:r>
            <a:r>
              <a:rPr lang="en-GB" sz="1700">
                <a:solidFill>
                  <a:schemeClr val="dk1"/>
                </a:solidFill>
              </a:rPr>
              <a:t>Thermoplastic Polyurethane coated nylon fabric was chosen, as these fabrics have good air holding capacity for extended periods of time</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GB" sz="1700">
                <a:solidFill>
                  <a:schemeClr val="dk1"/>
                </a:solidFill>
              </a:rPr>
              <a:t>Rollers in case of retracting</a:t>
            </a:r>
            <a:endParaRPr sz="1700">
              <a:solidFill>
                <a:schemeClr val="dk1"/>
              </a:solidFill>
            </a:endParaRPr>
          </a:p>
          <a:p>
            <a:pPr indent="-336550" lvl="0" marL="457200" rtl="0" algn="l">
              <a:spcBef>
                <a:spcPts val="0"/>
              </a:spcBef>
              <a:spcAft>
                <a:spcPts val="0"/>
              </a:spcAft>
              <a:buSzPts val="1700"/>
              <a:buAutoNum type="arabicPeriod"/>
            </a:pPr>
            <a:r>
              <a:rPr lang="en-GB" sz="1700" u="sng"/>
              <a:t>Housing:</a:t>
            </a:r>
            <a:r>
              <a:rPr lang="en-GB" sz="1700"/>
              <a:t>The housing provides the soft robot a place to reside before deployment, mounting it at a specific location and orientation on the user.</a:t>
            </a:r>
            <a:endParaRPr sz="1700"/>
          </a:p>
          <a:p>
            <a:pPr indent="-336550" lvl="0" marL="457200" rtl="0" algn="l">
              <a:spcBef>
                <a:spcPts val="0"/>
              </a:spcBef>
              <a:spcAft>
                <a:spcPts val="0"/>
              </a:spcAft>
              <a:buSzPts val="1700"/>
              <a:buAutoNum type="arabicPeriod"/>
            </a:pPr>
            <a:r>
              <a:rPr lang="en-GB" sz="1700" u="sng"/>
              <a:t>Actuators:</a:t>
            </a:r>
            <a:endParaRPr sz="1700" u="sng"/>
          </a:p>
          <a:p>
            <a:pPr indent="0" lvl="0" marL="0" rtl="0" algn="l">
              <a:spcBef>
                <a:spcPts val="0"/>
              </a:spcBef>
              <a:spcAft>
                <a:spcPts val="0"/>
              </a:spcAft>
              <a:buNone/>
            </a:pPr>
            <a:r>
              <a:rPr lang="en-GB" sz="1650">
                <a:solidFill>
                  <a:schemeClr val="dk1"/>
                </a:solidFill>
              </a:rPr>
              <a:t>Responsible for moving and controlling a mechanism or system.</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aphicFrame>
        <p:nvGraphicFramePr>
          <p:cNvPr id="79" name="Google Shape;79;p16"/>
          <p:cNvGraphicFramePr/>
          <p:nvPr/>
        </p:nvGraphicFramePr>
        <p:xfrm>
          <a:off x="1520125" y="1840950"/>
          <a:ext cx="3000000" cy="3000000"/>
        </p:xfrm>
        <a:graphic>
          <a:graphicData uri="http://schemas.openxmlformats.org/drawingml/2006/table">
            <a:tbl>
              <a:tblPr>
                <a:noFill/>
                <a:tableStyleId>{85224BDD-36D1-47B5-A702-D64A163C2BAE}</a:tableStyleId>
              </a:tblPr>
              <a:tblGrid>
                <a:gridCol w="2473925"/>
                <a:gridCol w="3120625"/>
              </a:tblGrid>
              <a:tr h="389250">
                <a:tc>
                  <a:txBody>
                    <a:bodyPr/>
                    <a:lstStyle/>
                    <a:p>
                      <a:pPr indent="0" lvl="0" marL="0" rtl="0" algn="l">
                        <a:lnSpc>
                          <a:spcPct val="115000"/>
                        </a:lnSpc>
                        <a:spcBef>
                          <a:spcPts val="0"/>
                        </a:spcBef>
                        <a:spcAft>
                          <a:spcPts val="0"/>
                        </a:spcAft>
                        <a:buNone/>
                      </a:pPr>
                      <a:r>
                        <a:rPr b="1" lang="en-GB" sz="2000">
                          <a:solidFill>
                            <a:srgbClr val="205493"/>
                          </a:solidFill>
                          <a:latin typeface="Source Sans Pro"/>
                          <a:ea typeface="Source Sans Pro"/>
                          <a:cs typeface="Source Sans Pro"/>
                          <a:sym typeface="Source Sans Pro"/>
                        </a:rPr>
                        <a:t>Tejal Wagh</a:t>
                      </a:r>
                      <a:endParaRPr b="1" sz="2000">
                        <a:solidFill>
                          <a:srgbClr val="205493"/>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115000"/>
                        </a:lnSpc>
                        <a:spcBef>
                          <a:spcPts val="0"/>
                        </a:spcBef>
                        <a:spcAft>
                          <a:spcPts val="0"/>
                        </a:spcAft>
                        <a:buNone/>
                      </a:pPr>
                      <a:r>
                        <a:rPr lang="en-GB" sz="2000">
                          <a:solidFill>
                            <a:srgbClr val="205493"/>
                          </a:solidFill>
                          <a:latin typeface="Source Sans Pro"/>
                          <a:ea typeface="Source Sans Pro"/>
                          <a:cs typeface="Source Sans Pro"/>
                          <a:sym typeface="Source Sans Pro"/>
                        </a:rPr>
                        <a:t>111810091</a:t>
                      </a:r>
                      <a:endParaRPr sz="2000">
                        <a:solidFill>
                          <a:srgbClr val="205493"/>
                        </a:solidFill>
                        <a:latin typeface="Source Sans Pro"/>
                        <a:ea typeface="Source Sans Pro"/>
                        <a:cs typeface="Source Sans Pro"/>
                        <a:sym typeface="Source Sans Pro"/>
                      </a:endParaRPr>
                    </a:p>
                  </a:txBody>
                  <a:tcPr marT="91425" marB="91425" marR="91425" marL="91425"/>
                </a:tc>
              </a:tr>
              <a:tr h="389250">
                <a:tc>
                  <a:txBody>
                    <a:bodyPr/>
                    <a:lstStyle/>
                    <a:p>
                      <a:pPr indent="0" lvl="0" marL="0" rtl="0" algn="l">
                        <a:lnSpc>
                          <a:spcPct val="115000"/>
                        </a:lnSpc>
                        <a:spcBef>
                          <a:spcPts val="0"/>
                        </a:spcBef>
                        <a:spcAft>
                          <a:spcPts val="0"/>
                        </a:spcAft>
                        <a:buNone/>
                      </a:pPr>
                      <a:r>
                        <a:rPr b="1" lang="en-GB" sz="2000">
                          <a:solidFill>
                            <a:srgbClr val="205493"/>
                          </a:solidFill>
                          <a:latin typeface="Source Sans Pro"/>
                          <a:ea typeface="Source Sans Pro"/>
                          <a:cs typeface="Source Sans Pro"/>
                          <a:sym typeface="Source Sans Pro"/>
                        </a:rPr>
                        <a:t>Mihir Tipre</a:t>
                      </a:r>
                      <a:endParaRPr b="1" sz="2000">
                        <a:solidFill>
                          <a:srgbClr val="205493"/>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115000"/>
                        </a:lnSpc>
                        <a:spcBef>
                          <a:spcPts val="0"/>
                        </a:spcBef>
                        <a:spcAft>
                          <a:spcPts val="0"/>
                        </a:spcAft>
                        <a:buNone/>
                      </a:pPr>
                      <a:r>
                        <a:rPr lang="en-GB" sz="2000">
                          <a:solidFill>
                            <a:srgbClr val="205493"/>
                          </a:solidFill>
                          <a:latin typeface="Source Sans Pro"/>
                          <a:ea typeface="Source Sans Pro"/>
                          <a:cs typeface="Source Sans Pro"/>
                          <a:sym typeface="Source Sans Pro"/>
                        </a:rPr>
                        <a:t>111810096</a:t>
                      </a:r>
                      <a:endParaRPr sz="2000">
                        <a:solidFill>
                          <a:srgbClr val="205493"/>
                        </a:solidFill>
                        <a:latin typeface="Source Sans Pro"/>
                        <a:ea typeface="Source Sans Pro"/>
                        <a:cs typeface="Source Sans Pro"/>
                        <a:sym typeface="Source Sans Pro"/>
                      </a:endParaRPr>
                    </a:p>
                  </a:txBody>
                  <a:tcPr marT="91425" marB="91425" marR="91425" marL="91425"/>
                </a:tc>
              </a:tr>
              <a:tr h="389250">
                <a:tc>
                  <a:txBody>
                    <a:bodyPr/>
                    <a:lstStyle/>
                    <a:p>
                      <a:pPr indent="0" lvl="0" marL="0" rtl="0" algn="l">
                        <a:lnSpc>
                          <a:spcPct val="115000"/>
                        </a:lnSpc>
                        <a:spcBef>
                          <a:spcPts val="0"/>
                        </a:spcBef>
                        <a:spcAft>
                          <a:spcPts val="0"/>
                        </a:spcAft>
                        <a:buNone/>
                      </a:pPr>
                      <a:r>
                        <a:rPr b="1" lang="en-GB" sz="2000">
                          <a:solidFill>
                            <a:srgbClr val="205493"/>
                          </a:solidFill>
                          <a:latin typeface="Source Sans Pro"/>
                          <a:ea typeface="Source Sans Pro"/>
                          <a:cs typeface="Source Sans Pro"/>
                          <a:sym typeface="Source Sans Pro"/>
                        </a:rPr>
                        <a:t>Paras Raina</a:t>
                      </a:r>
                      <a:endParaRPr b="1" sz="2000">
                        <a:solidFill>
                          <a:srgbClr val="205493"/>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115000"/>
                        </a:lnSpc>
                        <a:spcBef>
                          <a:spcPts val="0"/>
                        </a:spcBef>
                        <a:spcAft>
                          <a:spcPts val="0"/>
                        </a:spcAft>
                        <a:buNone/>
                      </a:pPr>
                      <a:r>
                        <a:rPr lang="en-GB" sz="2000">
                          <a:solidFill>
                            <a:srgbClr val="205493"/>
                          </a:solidFill>
                          <a:latin typeface="Source Sans Pro"/>
                          <a:ea typeface="Source Sans Pro"/>
                          <a:cs typeface="Source Sans Pro"/>
                          <a:sym typeface="Source Sans Pro"/>
                        </a:rPr>
                        <a:t>111810102</a:t>
                      </a:r>
                      <a:endParaRPr sz="2000">
                        <a:solidFill>
                          <a:srgbClr val="205493"/>
                        </a:solidFill>
                        <a:latin typeface="Source Sans Pro"/>
                        <a:ea typeface="Source Sans Pro"/>
                        <a:cs typeface="Source Sans Pro"/>
                        <a:sym typeface="Source Sans Pro"/>
                      </a:endParaRPr>
                    </a:p>
                  </a:txBody>
                  <a:tcPr marT="91425" marB="91425" marR="91425" marL="91425"/>
                </a:tc>
              </a:tr>
              <a:tr h="389250">
                <a:tc>
                  <a:txBody>
                    <a:bodyPr/>
                    <a:lstStyle/>
                    <a:p>
                      <a:pPr indent="0" lvl="0" marL="0" rtl="0" algn="l">
                        <a:lnSpc>
                          <a:spcPct val="115000"/>
                        </a:lnSpc>
                        <a:spcBef>
                          <a:spcPts val="0"/>
                        </a:spcBef>
                        <a:spcAft>
                          <a:spcPts val="0"/>
                        </a:spcAft>
                        <a:buNone/>
                      </a:pPr>
                      <a:r>
                        <a:rPr b="1" lang="en-GB" sz="2000">
                          <a:solidFill>
                            <a:srgbClr val="205493"/>
                          </a:solidFill>
                          <a:latin typeface="Source Sans Pro"/>
                          <a:ea typeface="Source Sans Pro"/>
                          <a:cs typeface="Source Sans Pro"/>
                          <a:sym typeface="Source Sans Pro"/>
                        </a:rPr>
                        <a:t>Tarun Ponala</a:t>
                      </a:r>
                      <a:endParaRPr b="1" sz="2000">
                        <a:solidFill>
                          <a:srgbClr val="205493"/>
                        </a:solidFill>
                        <a:latin typeface="Source Sans Pro"/>
                        <a:ea typeface="Source Sans Pro"/>
                        <a:cs typeface="Source Sans Pro"/>
                        <a:sym typeface="Source Sans Pro"/>
                      </a:endParaRPr>
                    </a:p>
                  </a:txBody>
                  <a:tcPr marT="91425" marB="91425" marR="91425" marL="91425"/>
                </a:tc>
                <a:tc>
                  <a:txBody>
                    <a:bodyPr/>
                    <a:lstStyle/>
                    <a:p>
                      <a:pPr indent="0" lvl="0" marL="0" rtl="0" algn="l">
                        <a:lnSpc>
                          <a:spcPct val="115000"/>
                        </a:lnSpc>
                        <a:spcBef>
                          <a:spcPts val="0"/>
                        </a:spcBef>
                        <a:spcAft>
                          <a:spcPts val="0"/>
                        </a:spcAft>
                        <a:buNone/>
                      </a:pPr>
                      <a:r>
                        <a:rPr lang="en-GB" sz="2000">
                          <a:solidFill>
                            <a:srgbClr val="205493"/>
                          </a:solidFill>
                          <a:latin typeface="Source Sans Pro"/>
                          <a:ea typeface="Source Sans Pro"/>
                          <a:cs typeface="Source Sans Pro"/>
                          <a:sym typeface="Source Sans Pro"/>
                        </a:rPr>
                        <a:t>111810141</a:t>
                      </a:r>
                      <a:endParaRPr sz="2000">
                        <a:solidFill>
                          <a:srgbClr val="205493"/>
                        </a:solidFill>
                        <a:latin typeface="Source Sans Pro"/>
                        <a:ea typeface="Source Sans Pro"/>
                        <a:cs typeface="Source Sans Pro"/>
                        <a:sym typeface="Source Sans Pro"/>
                      </a:endParaRPr>
                    </a:p>
                  </a:txBody>
                  <a:tcPr marT="91425" marB="91425" marR="91425" marL="91425"/>
                </a:tc>
              </a:tr>
            </a:tbl>
          </a:graphicData>
        </a:graphic>
      </p:graphicFrame>
      <p:sp>
        <p:nvSpPr>
          <p:cNvPr id="80" name="Google Shape;80;p16"/>
          <p:cNvSpPr txBox="1"/>
          <p:nvPr/>
        </p:nvSpPr>
        <p:spPr>
          <a:xfrm>
            <a:off x="1735275" y="7295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accent5"/>
                </a:solidFill>
                <a:latin typeface="Source Sans Pro"/>
                <a:ea typeface="Source Sans Pro"/>
                <a:cs typeface="Source Sans Pro"/>
                <a:sym typeface="Source Sans Pro"/>
              </a:rPr>
              <a:t>Group 25 </a:t>
            </a:r>
            <a:endParaRPr sz="3200">
              <a:solidFill>
                <a:schemeClr val="accent5"/>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nvSpPr>
        <p:spPr>
          <a:xfrm>
            <a:off x="890525" y="429900"/>
            <a:ext cx="7661400" cy="544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800">
                <a:solidFill>
                  <a:schemeClr val="dk1"/>
                </a:solidFill>
              </a:rPr>
              <a:t>Before launching, variables under our control include:</a:t>
            </a:r>
            <a:endParaRPr sz="1800">
              <a:solidFill>
                <a:schemeClr val="dk1"/>
              </a:solidFill>
            </a:endParaRPr>
          </a:p>
          <a:p>
            <a:pPr indent="-320675" lvl="0" marL="749300" rtl="0" algn="l">
              <a:lnSpc>
                <a:spcPct val="115000"/>
              </a:lnSpc>
              <a:spcBef>
                <a:spcPts val="1500"/>
              </a:spcBef>
              <a:spcAft>
                <a:spcPts val="0"/>
              </a:spcAft>
              <a:buClr>
                <a:srgbClr val="484848"/>
              </a:buClr>
              <a:buSzPts val="1450"/>
              <a:buChar char="●"/>
            </a:pPr>
            <a:r>
              <a:rPr lang="en-GB" sz="1800">
                <a:solidFill>
                  <a:schemeClr val="dk1"/>
                </a:solidFill>
              </a:rPr>
              <a:t>Robot Diameter</a:t>
            </a:r>
            <a:endParaRPr sz="1800">
              <a:solidFill>
                <a:schemeClr val="dk1"/>
              </a:solidFill>
            </a:endParaRPr>
          </a:p>
          <a:p>
            <a:pPr indent="-320675" lvl="0" marL="749300" rtl="0" algn="l">
              <a:lnSpc>
                <a:spcPct val="115000"/>
              </a:lnSpc>
              <a:spcBef>
                <a:spcPts val="0"/>
              </a:spcBef>
              <a:spcAft>
                <a:spcPts val="0"/>
              </a:spcAft>
              <a:buClr>
                <a:srgbClr val="484848"/>
              </a:buClr>
              <a:buSzPts val="1450"/>
              <a:buChar char="●"/>
            </a:pPr>
            <a:r>
              <a:rPr lang="en-GB" sz="1800">
                <a:solidFill>
                  <a:schemeClr val="dk1"/>
                </a:solidFill>
              </a:rPr>
              <a:t>Angle of Approach</a:t>
            </a:r>
            <a:endParaRPr sz="1800">
              <a:solidFill>
                <a:schemeClr val="dk1"/>
              </a:solidFill>
            </a:endParaRPr>
          </a:p>
          <a:p>
            <a:pPr indent="-320675" lvl="0" marL="749300" rtl="0" algn="l">
              <a:lnSpc>
                <a:spcPct val="115000"/>
              </a:lnSpc>
              <a:spcBef>
                <a:spcPts val="0"/>
              </a:spcBef>
              <a:spcAft>
                <a:spcPts val="0"/>
              </a:spcAft>
              <a:buClr>
                <a:srgbClr val="484848"/>
              </a:buClr>
              <a:buSzPts val="1450"/>
              <a:buChar char="●"/>
            </a:pPr>
            <a:r>
              <a:rPr lang="en-GB" sz="1800">
                <a:solidFill>
                  <a:schemeClr val="dk1"/>
                </a:solidFill>
              </a:rPr>
              <a:t>Turn Locations</a:t>
            </a:r>
            <a:endParaRPr sz="1800">
              <a:solidFill>
                <a:schemeClr val="dk1"/>
              </a:solidFill>
            </a:endParaRPr>
          </a:p>
          <a:p>
            <a:pPr indent="-320675" lvl="0" marL="749300" rtl="0" algn="l">
              <a:lnSpc>
                <a:spcPct val="100000"/>
              </a:lnSpc>
              <a:spcBef>
                <a:spcPts val="0"/>
              </a:spcBef>
              <a:spcAft>
                <a:spcPts val="0"/>
              </a:spcAft>
              <a:buClr>
                <a:srgbClr val="484848"/>
              </a:buClr>
              <a:buSzPts val="1450"/>
              <a:buChar char="●"/>
            </a:pPr>
            <a:r>
              <a:rPr lang="en-GB" sz="1800">
                <a:solidFill>
                  <a:schemeClr val="dk1"/>
                </a:solidFill>
              </a:rPr>
              <a:t>Turn Angles</a:t>
            </a:r>
            <a:endParaRPr sz="1800">
              <a:solidFill>
                <a:schemeClr val="dk1"/>
              </a:solidFill>
            </a:endParaRPr>
          </a:p>
          <a:p>
            <a:pPr indent="-320675" lvl="0" marL="749300" rtl="0" algn="l">
              <a:lnSpc>
                <a:spcPct val="100000"/>
              </a:lnSpc>
              <a:spcBef>
                <a:spcPts val="0"/>
              </a:spcBef>
              <a:spcAft>
                <a:spcPts val="0"/>
              </a:spcAft>
              <a:buClr>
                <a:srgbClr val="484848"/>
              </a:buClr>
              <a:buSzPts val="1450"/>
              <a:buChar char="●"/>
            </a:pPr>
            <a:r>
              <a:rPr lang="en-GB" sz="1800">
                <a:solidFill>
                  <a:schemeClr val="dk1"/>
                </a:solidFill>
              </a:rPr>
              <a:t>During operation, variables under our control include:</a:t>
            </a:r>
            <a:endParaRPr sz="1800">
              <a:solidFill>
                <a:schemeClr val="dk1"/>
              </a:solidFill>
            </a:endParaRPr>
          </a:p>
          <a:p>
            <a:pPr indent="-320675" lvl="0" marL="749300" rtl="0" algn="l">
              <a:lnSpc>
                <a:spcPct val="115000"/>
              </a:lnSpc>
              <a:spcBef>
                <a:spcPts val="0"/>
              </a:spcBef>
              <a:spcAft>
                <a:spcPts val="0"/>
              </a:spcAft>
              <a:buClr>
                <a:srgbClr val="484848"/>
              </a:buClr>
              <a:buSzPts val="1450"/>
              <a:buChar char="●"/>
            </a:pPr>
            <a:r>
              <a:rPr lang="en-GB" sz="1800">
                <a:solidFill>
                  <a:schemeClr val="dk1"/>
                </a:solidFill>
              </a:rPr>
              <a:t>Growth Rate: The rate at which the robot starts growing and moving towards desired location/ destination.</a:t>
            </a:r>
            <a:endParaRPr sz="1800">
              <a:solidFill>
                <a:schemeClr val="dk1"/>
              </a:solidFill>
            </a:endParaRPr>
          </a:p>
          <a:p>
            <a:pPr indent="-320675" lvl="0" marL="749300" rtl="0" algn="l">
              <a:lnSpc>
                <a:spcPct val="115000"/>
              </a:lnSpc>
              <a:spcBef>
                <a:spcPts val="0"/>
              </a:spcBef>
              <a:spcAft>
                <a:spcPts val="0"/>
              </a:spcAft>
              <a:buClr>
                <a:srgbClr val="484848"/>
              </a:buClr>
              <a:buSzPts val="1450"/>
              <a:buChar char="●"/>
            </a:pPr>
            <a:r>
              <a:rPr lang="en-GB" sz="1800">
                <a:solidFill>
                  <a:schemeClr val="dk1"/>
                </a:solidFill>
              </a:rPr>
              <a:t>Retraction Rate: After fulfilling the desired target, the rate at which the recoiling of the robot </a:t>
            </a:r>
            <a:r>
              <a:rPr lang="en-GB" sz="1800">
                <a:solidFill>
                  <a:schemeClr val="dk1"/>
                </a:solidFill>
              </a:rPr>
              <a:t>takes</a:t>
            </a:r>
            <a:r>
              <a:rPr lang="en-GB" sz="1800">
                <a:solidFill>
                  <a:schemeClr val="dk1"/>
                </a:solidFill>
              </a:rPr>
              <a:t> place.</a:t>
            </a:r>
            <a:endParaRPr sz="1800">
              <a:solidFill>
                <a:schemeClr val="dk1"/>
              </a:solidFill>
            </a:endParaRPr>
          </a:p>
          <a:p>
            <a:pPr indent="-320675" lvl="0" marL="749300" rtl="0" algn="l">
              <a:lnSpc>
                <a:spcPct val="115000"/>
              </a:lnSpc>
              <a:spcBef>
                <a:spcPts val="0"/>
              </a:spcBef>
              <a:spcAft>
                <a:spcPts val="0"/>
              </a:spcAft>
              <a:buClr>
                <a:srgbClr val="484848"/>
              </a:buClr>
              <a:buSzPts val="1450"/>
              <a:buChar char="●"/>
            </a:pPr>
            <a:r>
              <a:rPr lang="en-GB" sz="1800">
                <a:solidFill>
                  <a:schemeClr val="dk1"/>
                </a:solidFill>
              </a:rPr>
              <a:t>Robot Stiffness (pressure and motor dependent)</a:t>
            </a:r>
            <a:endParaRPr sz="1800">
              <a:solidFill>
                <a:schemeClr val="dk1"/>
              </a:solidFill>
            </a:endParaRPr>
          </a:p>
          <a:p>
            <a:pPr indent="0" lvl="0" marL="0" rtl="0" algn="l">
              <a:lnSpc>
                <a:spcPct val="115000"/>
              </a:lnSpc>
              <a:spcBef>
                <a:spcPts val="4600"/>
              </a:spcBef>
              <a:spcAft>
                <a:spcPts val="0"/>
              </a:spcAft>
              <a:buNone/>
            </a:pPr>
            <a:r>
              <a:t/>
            </a:r>
            <a:endParaRPr>
              <a:solidFill>
                <a:schemeClr val="dk1"/>
              </a:solidFill>
              <a:highlight>
                <a:srgbClr val="FFFFFF"/>
              </a:highlight>
            </a:endParaRPr>
          </a:p>
          <a:p>
            <a:pPr indent="0" lvl="0" marL="0" rtl="0" algn="l">
              <a:spcBef>
                <a:spcPts val="4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ctrTitle"/>
          </p:nvPr>
        </p:nvSpPr>
        <p:spPr>
          <a:xfrm>
            <a:off x="159300" y="0"/>
            <a:ext cx="8434200" cy="682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b="1" lang="en-GB" sz="2290"/>
              <a:t>Length Scaling</a:t>
            </a:r>
            <a:endParaRPr b="1" sz="2290"/>
          </a:p>
        </p:txBody>
      </p:sp>
      <p:pic>
        <p:nvPicPr>
          <p:cNvPr id="195" name="Google Shape;195;p35"/>
          <p:cNvPicPr preferRelativeResize="0"/>
          <p:nvPr/>
        </p:nvPicPr>
        <p:blipFill>
          <a:blip r:embed="rId3">
            <a:alphaModFix/>
          </a:blip>
          <a:stretch>
            <a:fillRect/>
          </a:stretch>
        </p:blipFill>
        <p:spPr>
          <a:xfrm>
            <a:off x="979126" y="682800"/>
            <a:ext cx="7504701" cy="3572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ctrTitle"/>
          </p:nvPr>
        </p:nvSpPr>
        <p:spPr>
          <a:xfrm>
            <a:off x="-363250" y="2772475"/>
            <a:ext cx="9618900" cy="1526700"/>
          </a:xfrm>
          <a:prstGeom prst="rect">
            <a:avLst/>
          </a:prstGeom>
        </p:spPr>
        <p:txBody>
          <a:bodyPr anchorCtr="0" anchor="b" bIns="34275" lIns="68575" spcFirstLastPara="1" rIns="68575" wrap="square" tIns="34275">
            <a:normAutofit fontScale="90000"/>
          </a:bodyPr>
          <a:lstStyle/>
          <a:p>
            <a:pPr indent="0" lvl="0" marL="457200" rtl="0" algn="l">
              <a:spcBef>
                <a:spcPts val="0"/>
              </a:spcBef>
              <a:spcAft>
                <a:spcPts val="0"/>
              </a:spcAft>
              <a:buNone/>
            </a:pPr>
            <a:r>
              <a:rPr b="1" lang="en-GB" sz="2100"/>
              <a:t>1. Pneumatically everting vine robot: </a:t>
            </a:r>
            <a:r>
              <a:rPr lang="en-GB" sz="2100"/>
              <a:t>The basic requirement is that the design should have  the soft robot body be made of a </a:t>
            </a:r>
            <a:r>
              <a:rPr lang="en-GB" sz="2100"/>
              <a:t>non stretchable material</a:t>
            </a:r>
            <a:r>
              <a:rPr lang="en-GB" sz="2100"/>
              <a:t> that is flexible enough to be turned inside out at the tip and that is capable of containing pressurized air.</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rPr b="1" lang="en-GB" sz="2100"/>
              <a:t>2. Teleoperation: </a:t>
            </a:r>
            <a:r>
              <a:rPr lang="en-GB" sz="2100"/>
              <a:t>Our system is also teleoperated to allow the human operator to make decisions about how to proceed with navigation and rescue in unstructured environments. To achieve effective teleoperation, the robot’s growth and steering must be controllable, and there must be an interface for the human operator to give control inputs. There must also be a way for the human operator to observe the position of the robot tip within its environment</a:t>
            </a:r>
            <a:endParaRPr sz="2100"/>
          </a:p>
        </p:txBody>
      </p:sp>
      <p:sp>
        <p:nvSpPr>
          <p:cNvPr id="201" name="Google Shape;201;p36"/>
          <p:cNvSpPr txBox="1"/>
          <p:nvPr>
            <p:ph idx="1" type="subTitle"/>
          </p:nvPr>
        </p:nvSpPr>
        <p:spPr>
          <a:xfrm>
            <a:off x="311700" y="780350"/>
            <a:ext cx="8520600" cy="792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i="1" lang="en-GB" sz="2800">
                <a:solidFill>
                  <a:schemeClr val="dk1"/>
                </a:solidFill>
                <a:latin typeface="Raleway"/>
                <a:ea typeface="Raleway"/>
                <a:cs typeface="Raleway"/>
                <a:sym typeface="Raleway"/>
              </a:rPr>
              <a:t>DESIGN REQUIREMENTS</a:t>
            </a:r>
            <a:endParaRPr b="1" i="1" sz="2800">
              <a:solidFill>
                <a:schemeClr val="dk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ctrTitle"/>
          </p:nvPr>
        </p:nvSpPr>
        <p:spPr>
          <a:xfrm>
            <a:off x="311700" y="744575"/>
            <a:ext cx="8520600" cy="3381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GB" sz="1850"/>
              <a:t>3. Navigation and Rescue: </a:t>
            </a:r>
            <a:r>
              <a:rPr lang="en-GB" sz="1850"/>
              <a:t>Our system is be capable of navigation and rescue tasks, which means it must be able to grow to a length useful for navigation and rescue , pass through small apertures, and support its own body weight when navigating vertically and over gaps in the floor of the environment.</a:t>
            </a:r>
            <a:endParaRPr sz="1850"/>
          </a:p>
          <a:p>
            <a:pPr indent="0" lvl="0" marL="0" rtl="0" algn="l">
              <a:spcBef>
                <a:spcPts val="0"/>
              </a:spcBef>
              <a:spcAft>
                <a:spcPts val="0"/>
              </a:spcAft>
              <a:buNone/>
            </a:pPr>
            <a:r>
              <a:t/>
            </a:r>
            <a:endParaRPr b="1" sz="1850"/>
          </a:p>
          <a:p>
            <a:pPr indent="0" lvl="0" marL="0" rtl="0" algn="l">
              <a:spcBef>
                <a:spcPts val="0"/>
              </a:spcBef>
              <a:spcAft>
                <a:spcPts val="0"/>
              </a:spcAft>
              <a:buNone/>
            </a:pPr>
            <a:r>
              <a:t/>
            </a:r>
            <a:endParaRPr b="1" sz="1850"/>
          </a:p>
          <a:p>
            <a:pPr indent="0" lvl="0" marL="0" rtl="0" algn="l">
              <a:spcBef>
                <a:spcPts val="0"/>
              </a:spcBef>
              <a:spcAft>
                <a:spcPts val="0"/>
              </a:spcAft>
              <a:buNone/>
            </a:pPr>
            <a:r>
              <a:rPr b="1" lang="en-GB" sz="1850"/>
              <a:t>4.Usability in the field:</a:t>
            </a:r>
            <a:r>
              <a:rPr lang="en-GB" sz="1850"/>
              <a:t>Finally, our system is usable in the field, which means that it must be portable, mechanically and electrically robust enough to last through its particular mission of rescue and search; able to move fast enough to be practically useful.</a:t>
            </a:r>
            <a:endParaRPr sz="18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nvSpPr>
        <p:spPr>
          <a:xfrm>
            <a:off x="264375" y="-87000"/>
            <a:ext cx="82878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en-GB" sz="2000">
                <a:solidFill>
                  <a:schemeClr val="lt1"/>
                </a:solidFill>
              </a:rPr>
              <a:t>Design requirements and solutions for vine robot system</a:t>
            </a:r>
            <a:endParaRPr b="1" sz="2000">
              <a:solidFill>
                <a:schemeClr val="lt1"/>
              </a:solidFill>
            </a:endParaRPr>
          </a:p>
        </p:txBody>
      </p:sp>
      <p:graphicFrame>
        <p:nvGraphicFramePr>
          <p:cNvPr id="212" name="Google Shape;212;p38"/>
          <p:cNvGraphicFramePr/>
          <p:nvPr/>
        </p:nvGraphicFramePr>
        <p:xfrm>
          <a:off x="401975" y="346835"/>
          <a:ext cx="3000000" cy="3000000"/>
        </p:xfrm>
        <a:graphic>
          <a:graphicData uri="http://schemas.openxmlformats.org/drawingml/2006/table">
            <a:tbl>
              <a:tblPr>
                <a:noFill/>
                <a:tableStyleId>{629634C3-C9B3-44B2-9492-2CE985293311}</a:tableStyleId>
              </a:tblPr>
              <a:tblGrid>
                <a:gridCol w="4170025"/>
                <a:gridCol w="4520725"/>
              </a:tblGrid>
              <a:tr h="374850">
                <a:tc>
                  <a:txBody>
                    <a:bodyPr/>
                    <a:lstStyle/>
                    <a:p>
                      <a:pPr indent="0" lvl="0" marL="0" rtl="0" algn="ctr">
                        <a:spcBef>
                          <a:spcPts val="0"/>
                        </a:spcBef>
                        <a:spcAft>
                          <a:spcPts val="0"/>
                        </a:spcAft>
                        <a:buNone/>
                      </a:pPr>
                      <a:r>
                        <a:rPr b="1" lang="en-GB" sz="1200"/>
                        <a:t>REQUIREMENT</a:t>
                      </a:r>
                      <a:endParaRPr b="1" sz="1200"/>
                    </a:p>
                  </a:txBody>
                  <a:tcPr marT="91425" marB="91425" marR="91425" marL="91425"/>
                </a:tc>
                <a:tc>
                  <a:txBody>
                    <a:bodyPr/>
                    <a:lstStyle/>
                    <a:p>
                      <a:pPr indent="0" lvl="0" marL="0" rtl="0" algn="l">
                        <a:spcBef>
                          <a:spcPts val="0"/>
                        </a:spcBef>
                        <a:spcAft>
                          <a:spcPts val="0"/>
                        </a:spcAft>
                        <a:buNone/>
                      </a:pPr>
                      <a:r>
                        <a:rPr b="1" lang="en-GB" sz="1200"/>
                        <a:t>SOLUTION TO RESCUE &amp; SEARCH</a:t>
                      </a:r>
                      <a:endParaRPr b="1" sz="1200"/>
                    </a:p>
                  </a:txBody>
                  <a:tcPr marT="91425" marB="91425" marR="91425" marL="91425"/>
                </a:tc>
              </a:tr>
              <a:tr h="576725">
                <a:tc>
                  <a:txBody>
                    <a:bodyPr/>
                    <a:lstStyle/>
                    <a:p>
                      <a:pPr indent="0" lvl="0" marL="0" rtl="0" algn="l">
                        <a:spcBef>
                          <a:spcPts val="0"/>
                        </a:spcBef>
                        <a:spcAft>
                          <a:spcPts val="0"/>
                        </a:spcAft>
                        <a:buNone/>
                      </a:pPr>
                      <a:r>
                        <a:rPr b="1" lang="en-GB" sz="1200"/>
                        <a:t>Flexible, not stretchable, airtight soft robot body material</a:t>
                      </a:r>
                      <a:endParaRPr b="1" sz="1200"/>
                    </a:p>
                  </a:txBody>
                  <a:tcPr marT="91425" marB="91425" marR="91425" marL="91425"/>
                </a:tc>
                <a:tc>
                  <a:txBody>
                    <a:bodyPr/>
                    <a:lstStyle/>
                    <a:p>
                      <a:pPr indent="0" lvl="0" marL="0" rtl="0" algn="l">
                        <a:spcBef>
                          <a:spcPts val="0"/>
                        </a:spcBef>
                        <a:spcAft>
                          <a:spcPts val="0"/>
                        </a:spcAft>
                        <a:buNone/>
                      </a:pPr>
                      <a:r>
                        <a:rPr b="1" lang="en-GB" sz="1200"/>
                        <a:t>T</a:t>
                      </a:r>
                      <a:r>
                        <a:rPr b="1" lang="en-GB" sz="1200"/>
                        <a:t>hin, airtight fabric </a:t>
                      </a:r>
                      <a:endParaRPr b="1" sz="1200"/>
                    </a:p>
                  </a:txBody>
                  <a:tcPr marT="91425" marB="91425" marR="91425" marL="91425"/>
                </a:tc>
              </a:tr>
              <a:tr h="576725">
                <a:tc>
                  <a:txBody>
                    <a:bodyPr/>
                    <a:lstStyle/>
                    <a:p>
                      <a:pPr indent="0" lvl="0" marL="0" rtl="0" algn="l">
                        <a:spcBef>
                          <a:spcPts val="0"/>
                        </a:spcBef>
                        <a:spcAft>
                          <a:spcPts val="0"/>
                        </a:spcAft>
                        <a:buNone/>
                      </a:pPr>
                      <a:r>
                        <a:rPr b="1" lang="en-GB" sz="1200"/>
                        <a:t>Controllable growth</a:t>
                      </a:r>
                      <a:endParaRPr b="1" sz="1200"/>
                    </a:p>
                  </a:txBody>
                  <a:tcPr marT="91425" marB="91425" marR="91425" marL="91425"/>
                </a:tc>
                <a:tc>
                  <a:txBody>
                    <a:bodyPr/>
                    <a:lstStyle/>
                    <a:p>
                      <a:pPr indent="0" lvl="0" marL="0" rtl="0" algn="l">
                        <a:spcBef>
                          <a:spcPts val="0"/>
                        </a:spcBef>
                        <a:spcAft>
                          <a:spcPts val="0"/>
                        </a:spcAft>
                        <a:buNone/>
                      </a:pPr>
                      <a:r>
                        <a:rPr b="1" lang="en-GB" sz="1200"/>
                        <a:t>Antagonistic growth control with motor and pressure regulator</a:t>
                      </a:r>
                      <a:endParaRPr b="1" sz="1200"/>
                    </a:p>
                  </a:txBody>
                  <a:tcPr marT="91425" marB="91425" marR="91425" marL="91425"/>
                </a:tc>
              </a:tr>
              <a:tr h="576725">
                <a:tc>
                  <a:txBody>
                    <a:bodyPr/>
                    <a:lstStyle/>
                    <a:p>
                      <a:pPr indent="0" lvl="0" marL="0" rtl="0" algn="l">
                        <a:spcBef>
                          <a:spcPts val="0"/>
                        </a:spcBef>
                        <a:spcAft>
                          <a:spcPts val="0"/>
                        </a:spcAft>
                        <a:buNone/>
                      </a:pPr>
                      <a:r>
                        <a:rPr b="1" lang="en-GB" sz="1200"/>
                        <a:t>Controllable steering</a:t>
                      </a:r>
                      <a:endParaRPr b="1" sz="1200"/>
                    </a:p>
                  </a:txBody>
                  <a:tcPr marT="91425" marB="91425" marR="91425" marL="91425"/>
                </a:tc>
                <a:tc>
                  <a:txBody>
                    <a:bodyPr/>
                    <a:lstStyle/>
                    <a:p>
                      <a:pPr indent="0" lvl="0" marL="0" rtl="0" algn="l">
                        <a:spcBef>
                          <a:spcPts val="0"/>
                        </a:spcBef>
                        <a:spcAft>
                          <a:spcPts val="0"/>
                        </a:spcAft>
                        <a:buNone/>
                      </a:pPr>
                      <a:r>
                        <a:rPr b="1" lang="en-GB" sz="1200"/>
                        <a:t>Series pouch motor actuators controlled by pressure regulators</a:t>
                      </a:r>
                      <a:endParaRPr b="1" sz="1200"/>
                    </a:p>
                  </a:txBody>
                  <a:tcPr marT="91425" marB="91425" marR="91425" marL="91425"/>
                </a:tc>
              </a:tr>
              <a:tr h="374850">
                <a:tc>
                  <a:txBody>
                    <a:bodyPr/>
                    <a:lstStyle/>
                    <a:p>
                      <a:pPr indent="0" lvl="0" marL="0" rtl="0" algn="l">
                        <a:spcBef>
                          <a:spcPts val="0"/>
                        </a:spcBef>
                        <a:spcAft>
                          <a:spcPts val="0"/>
                        </a:spcAft>
                        <a:buNone/>
                      </a:pPr>
                      <a:r>
                        <a:rPr b="1" lang="en-GB" sz="1200"/>
                        <a:t>Human operator control interface</a:t>
                      </a:r>
                      <a:endParaRPr b="1" sz="1200"/>
                    </a:p>
                  </a:txBody>
                  <a:tcPr marT="91425" marB="91425" marR="91425" marL="91425"/>
                </a:tc>
                <a:tc>
                  <a:txBody>
                    <a:bodyPr/>
                    <a:lstStyle/>
                    <a:p>
                      <a:pPr indent="0" lvl="0" marL="0" rtl="0" algn="l">
                        <a:spcBef>
                          <a:spcPts val="0"/>
                        </a:spcBef>
                        <a:spcAft>
                          <a:spcPts val="0"/>
                        </a:spcAft>
                        <a:buNone/>
                      </a:pPr>
                      <a:r>
                        <a:rPr b="1" lang="en-GB" sz="1200"/>
                        <a:t>Flexible joystick</a:t>
                      </a:r>
                      <a:endParaRPr b="1" sz="1200"/>
                    </a:p>
                  </a:txBody>
                  <a:tcPr marT="91425" marB="91425" marR="91425" marL="91425"/>
                </a:tc>
              </a:tr>
              <a:tr h="576725">
                <a:tc>
                  <a:txBody>
                    <a:bodyPr/>
                    <a:lstStyle/>
                    <a:p>
                      <a:pPr indent="0" lvl="0" marL="0" rtl="0" algn="l">
                        <a:spcBef>
                          <a:spcPts val="0"/>
                        </a:spcBef>
                        <a:spcAft>
                          <a:spcPts val="0"/>
                        </a:spcAft>
                        <a:buNone/>
                      </a:pPr>
                      <a:r>
                        <a:rPr b="1" lang="en-GB" sz="1200"/>
                        <a:t>Human operator situational awareness</a:t>
                      </a:r>
                      <a:endParaRPr b="1" sz="1200"/>
                    </a:p>
                  </a:txBody>
                  <a:tcPr marT="91425" marB="91425" marR="91425" marL="91425"/>
                </a:tc>
                <a:tc>
                  <a:txBody>
                    <a:bodyPr/>
                    <a:lstStyle/>
                    <a:p>
                      <a:pPr indent="0" lvl="0" marL="0" rtl="0" algn="l">
                        <a:spcBef>
                          <a:spcPts val="0"/>
                        </a:spcBef>
                        <a:spcAft>
                          <a:spcPts val="0"/>
                        </a:spcAft>
                        <a:buNone/>
                      </a:pPr>
                      <a:r>
                        <a:rPr b="1" lang="en-GB" sz="1200"/>
                        <a:t>Camera at robot tip and display with real-time video feedback</a:t>
                      </a:r>
                      <a:endParaRPr b="1" sz="1200"/>
                    </a:p>
                  </a:txBody>
                  <a:tcPr marT="91425" marB="91425" marR="91425" marL="91425"/>
                </a:tc>
              </a:tr>
              <a:tr h="576725">
                <a:tc>
                  <a:txBody>
                    <a:bodyPr/>
                    <a:lstStyle/>
                    <a:p>
                      <a:pPr indent="0" lvl="0" marL="0" rtl="0" algn="l">
                        <a:spcBef>
                          <a:spcPts val="0"/>
                        </a:spcBef>
                        <a:spcAft>
                          <a:spcPts val="0"/>
                        </a:spcAft>
                        <a:buNone/>
                      </a:pPr>
                      <a:r>
                        <a:rPr b="1" lang="en-GB" sz="1200"/>
                        <a:t>Length </a:t>
                      </a:r>
                      <a:endParaRPr b="1" sz="1200"/>
                    </a:p>
                  </a:txBody>
                  <a:tcPr marT="91425" marB="91425" marR="91425" marL="91425"/>
                </a:tc>
                <a:tc>
                  <a:txBody>
                    <a:bodyPr/>
                    <a:lstStyle/>
                    <a:p>
                      <a:pPr indent="0" lvl="0" marL="0" rtl="0" algn="l">
                        <a:spcBef>
                          <a:spcPts val="0"/>
                        </a:spcBef>
                        <a:spcAft>
                          <a:spcPts val="0"/>
                        </a:spcAft>
                        <a:buNone/>
                      </a:pPr>
                      <a:r>
                        <a:rPr b="1" lang="en-GB" sz="1200"/>
                        <a:t>Soft robot body material stored on reel in robot bas</a:t>
                      </a:r>
                      <a:endParaRPr b="1" sz="1200"/>
                    </a:p>
                  </a:txBody>
                  <a:tcPr marT="91425" marB="91425" marR="91425" marL="91425"/>
                </a:tc>
              </a:tr>
              <a:tr h="173850">
                <a:tc>
                  <a:txBody>
                    <a:bodyPr/>
                    <a:lstStyle/>
                    <a:p>
                      <a:pPr indent="0" lvl="0" marL="0" rtl="0" algn="l">
                        <a:spcBef>
                          <a:spcPts val="0"/>
                        </a:spcBef>
                        <a:spcAft>
                          <a:spcPts val="0"/>
                        </a:spcAft>
                        <a:buNone/>
                      </a:pPr>
                      <a:r>
                        <a:rPr b="1" lang="en-GB" sz="1200"/>
                        <a:t>Aperture navigation</a:t>
                      </a:r>
                      <a:endParaRPr b="1" sz="1200"/>
                    </a:p>
                  </a:txBody>
                  <a:tcPr marT="91425" marB="91425" marR="91425" marL="91425"/>
                </a:tc>
                <a:tc>
                  <a:txBody>
                    <a:bodyPr/>
                    <a:lstStyle/>
                    <a:p>
                      <a:pPr indent="0" lvl="0" marL="0" rtl="0" algn="l">
                        <a:spcBef>
                          <a:spcPts val="0"/>
                        </a:spcBef>
                        <a:spcAft>
                          <a:spcPts val="0"/>
                        </a:spcAft>
                        <a:buNone/>
                      </a:pPr>
                      <a:r>
                        <a:rPr b="1" lang="en-GB" sz="1200"/>
                        <a:t>Smooth, rounded camera cap; aperture width equals body diameter</a:t>
                      </a:r>
                      <a:endParaRPr b="1" sz="12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aphicFrame>
        <p:nvGraphicFramePr>
          <p:cNvPr id="217" name="Google Shape;217;p39"/>
          <p:cNvGraphicFramePr/>
          <p:nvPr/>
        </p:nvGraphicFramePr>
        <p:xfrm>
          <a:off x="564700" y="657850"/>
          <a:ext cx="3000000" cy="3000000"/>
        </p:xfrm>
        <a:graphic>
          <a:graphicData uri="http://schemas.openxmlformats.org/drawingml/2006/table">
            <a:tbl>
              <a:tblPr>
                <a:noFill/>
                <a:tableStyleId>{629634C3-C9B3-44B2-9492-2CE985293311}</a:tableStyleId>
              </a:tblPr>
              <a:tblGrid>
                <a:gridCol w="3943950"/>
                <a:gridCol w="3837600"/>
              </a:tblGrid>
              <a:tr h="533400">
                <a:tc>
                  <a:txBody>
                    <a:bodyPr/>
                    <a:lstStyle/>
                    <a:p>
                      <a:pPr indent="0" lvl="0" marL="0" rtl="0" algn="l">
                        <a:spcBef>
                          <a:spcPts val="0"/>
                        </a:spcBef>
                        <a:spcAft>
                          <a:spcPts val="0"/>
                        </a:spcAft>
                        <a:buNone/>
                      </a:pPr>
                      <a:r>
                        <a:rPr b="1" lang="en-GB"/>
                        <a:t>Body support</a:t>
                      </a:r>
                      <a:endParaRPr b="1"/>
                    </a:p>
                  </a:txBody>
                  <a:tcPr marT="91425" marB="91425" marR="91425" marL="91425"/>
                </a:tc>
                <a:tc>
                  <a:txBody>
                    <a:bodyPr/>
                    <a:lstStyle/>
                    <a:p>
                      <a:pPr indent="0" lvl="0" marL="0" rtl="0" algn="l">
                        <a:spcBef>
                          <a:spcPts val="0"/>
                        </a:spcBef>
                        <a:spcAft>
                          <a:spcPts val="0"/>
                        </a:spcAft>
                        <a:buNone/>
                      </a:pPr>
                      <a:r>
                        <a:rPr b="1" lang="en-GB"/>
                        <a:t>Lightweight body material</a:t>
                      </a:r>
                      <a:endParaRPr b="1"/>
                    </a:p>
                  </a:txBody>
                  <a:tcPr marT="91425" marB="91425" marR="91425" marL="91425"/>
                </a:tc>
              </a:tr>
              <a:tr h="820600">
                <a:tc>
                  <a:txBody>
                    <a:bodyPr/>
                    <a:lstStyle/>
                    <a:p>
                      <a:pPr indent="0" lvl="0" marL="0" rtl="0" algn="l">
                        <a:spcBef>
                          <a:spcPts val="0"/>
                        </a:spcBef>
                        <a:spcAft>
                          <a:spcPts val="0"/>
                        </a:spcAft>
                        <a:buNone/>
                      </a:pPr>
                      <a:r>
                        <a:rPr b="1" lang="en-GB"/>
                        <a:t>Portability</a:t>
                      </a:r>
                      <a:endParaRPr b="1"/>
                    </a:p>
                  </a:txBody>
                  <a:tcPr marT="91425" marB="91425" marR="91425" marL="91425"/>
                </a:tc>
                <a:tc>
                  <a:txBody>
                    <a:bodyPr/>
                    <a:lstStyle/>
                    <a:p>
                      <a:pPr indent="0" lvl="0" marL="0" rtl="0" algn="l">
                        <a:spcBef>
                          <a:spcPts val="0"/>
                        </a:spcBef>
                        <a:spcAft>
                          <a:spcPts val="0"/>
                        </a:spcAft>
                        <a:buNone/>
                      </a:pPr>
                      <a:r>
                        <a:rPr b="1" lang="en-GB"/>
                        <a:t>Small soft robot body diameter to ensure portable air compressor can fill i</a:t>
                      </a:r>
                      <a:endParaRPr b="1"/>
                    </a:p>
                  </a:txBody>
                  <a:tcPr marT="91425" marB="91425" marR="91425" marL="91425"/>
                </a:tc>
              </a:tr>
              <a:tr h="533400">
                <a:tc>
                  <a:txBody>
                    <a:bodyPr/>
                    <a:lstStyle/>
                    <a:p>
                      <a:pPr indent="0" lvl="0" marL="0" rtl="0" algn="l">
                        <a:spcBef>
                          <a:spcPts val="0"/>
                        </a:spcBef>
                        <a:spcAft>
                          <a:spcPts val="0"/>
                        </a:spcAft>
                        <a:buNone/>
                      </a:pPr>
                      <a:r>
                        <a:rPr b="1" lang="en-GB"/>
                        <a:t>Mechanical robustness</a:t>
                      </a:r>
                      <a:endParaRPr b="1"/>
                    </a:p>
                  </a:txBody>
                  <a:tcPr marT="91425" marB="91425" marR="91425" marL="91425"/>
                </a:tc>
                <a:tc>
                  <a:txBody>
                    <a:bodyPr/>
                    <a:lstStyle/>
                    <a:p>
                      <a:pPr indent="0" lvl="0" marL="0" rtl="0" algn="l">
                        <a:spcBef>
                          <a:spcPts val="0"/>
                        </a:spcBef>
                        <a:spcAft>
                          <a:spcPts val="0"/>
                        </a:spcAft>
                        <a:buNone/>
                      </a:pPr>
                      <a:r>
                        <a:rPr b="1" lang="en-GB"/>
                        <a:t>Durable fabric soft robot body</a:t>
                      </a:r>
                      <a:endParaRPr b="1"/>
                    </a:p>
                  </a:txBody>
                  <a:tcPr marT="91425" marB="91425" marR="91425" marL="91425"/>
                </a:tc>
              </a:tr>
              <a:tr h="820600">
                <a:tc>
                  <a:txBody>
                    <a:bodyPr/>
                    <a:lstStyle/>
                    <a:p>
                      <a:pPr indent="0" lvl="0" marL="0" rtl="0" algn="l">
                        <a:spcBef>
                          <a:spcPts val="0"/>
                        </a:spcBef>
                        <a:spcAft>
                          <a:spcPts val="0"/>
                        </a:spcAft>
                        <a:buNone/>
                      </a:pPr>
                      <a:r>
                        <a:rPr b="1" lang="en-GB"/>
                        <a:t>Electrical robustness</a:t>
                      </a:r>
                      <a:endParaRPr b="1"/>
                    </a:p>
                  </a:txBody>
                  <a:tcPr marT="91425" marB="91425" marR="91425" marL="91425"/>
                </a:tc>
                <a:tc>
                  <a:txBody>
                    <a:bodyPr/>
                    <a:lstStyle/>
                    <a:p>
                      <a:pPr indent="0" lvl="0" marL="0" rtl="0" algn="l">
                        <a:spcBef>
                          <a:spcPts val="0"/>
                        </a:spcBef>
                        <a:spcAft>
                          <a:spcPts val="0"/>
                        </a:spcAft>
                        <a:buNone/>
                      </a:pPr>
                      <a:r>
                        <a:rPr b="1" lang="en-GB"/>
                        <a:t>All electronics run off line power; all signals wired</a:t>
                      </a:r>
                      <a:endParaRPr b="1"/>
                    </a:p>
                  </a:txBody>
                  <a:tcPr marT="91425" marB="91425" marR="91425" marL="91425"/>
                </a:tc>
              </a:tr>
              <a:tr h="533400">
                <a:tc>
                  <a:txBody>
                    <a:bodyPr/>
                    <a:lstStyle/>
                    <a:p>
                      <a:pPr indent="0" lvl="0" marL="0" rtl="0" algn="l">
                        <a:spcBef>
                          <a:spcPts val="0"/>
                        </a:spcBef>
                        <a:spcAft>
                          <a:spcPts val="0"/>
                        </a:spcAft>
                        <a:buNone/>
                      </a:pPr>
                      <a:r>
                        <a:rPr b="1" lang="en-GB"/>
                        <a:t>Speed of movement </a:t>
                      </a:r>
                      <a:endParaRPr b="1"/>
                    </a:p>
                  </a:txBody>
                  <a:tcPr marT="91425" marB="91425" marR="91425" marL="91425"/>
                </a:tc>
                <a:tc>
                  <a:txBody>
                    <a:bodyPr/>
                    <a:lstStyle/>
                    <a:p>
                      <a:pPr indent="0" lvl="0" marL="0" rtl="0" algn="l">
                        <a:spcBef>
                          <a:spcPts val="0"/>
                        </a:spcBef>
                        <a:spcAft>
                          <a:spcPts val="0"/>
                        </a:spcAft>
                        <a:buNone/>
                      </a:pPr>
                      <a:r>
                        <a:rPr b="1" lang="en-GB"/>
                        <a:t>Fast pressure control, backdrivable motor</a:t>
                      </a:r>
                      <a:endParaRPr b="1"/>
                    </a:p>
                  </a:txBody>
                  <a:tcPr marT="91425" marB="91425" marR="91425" marL="91425"/>
                </a:tc>
              </a:tr>
              <a:tr h="533400">
                <a:tc>
                  <a:txBody>
                    <a:bodyPr/>
                    <a:lstStyle/>
                    <a:p>
                      <a:pPr indent="0" lvl="0" marL="0" rtl="0" algn="l">
                        <a:spcBef>
                          <a:spcPts val="0"/>
                        </a:spcBef>
                        <a:spcAft>
                          <a:spcPts val="0"/>
                        </a:spcAft>
                        <a:buNone/>
                      </a:pPr>
                      <a:r>
                        <a:rPr b="1" lang="en-GB"/>
                        <a:t>Data recording</a:t>
                      </a:r>
                      <a:endParaRPr b="1"/>
                    </a:p>
                  </a:txBody>
                  <a:tcPr marT="91425" marB="91425" marR="91425" marL="91425"/>
                </a:tc>
                <a:tc>
                  <a:txBody>
                    <a:bodyPr/>
                    <a:lstStyle/>
                    <a:p>
                      <a:pPr indent="0" lvl="0" marL="0" rtl="0" algn="l">
                        <a:spcBef>
                          <a:spcPts val="0"/>
                        </a:spcBef>
                        <a:spcAft>
                          <a:spcPts val="0"/>
                        </a:spcAft>
                        <a:buNone/>
                      </a:pPr>
                      <a:r>
                        <a:rPr b="1" lang="en-GB"/>
                        <a:t>Camera at robot tip with video recording  </a:t>
                      </a:r>
                      <a:endParaRPr b="1"/>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0"/>
          <p:cNvPicPr preferRelativeResize="0"/>
          <p:nvPr/>
        </p:nvPicPr>
        <p:blipFill rotWithShape="1">
          <a:blip r:embed="rId3">
            <a:alphaModFix/>
          </a:blip>
          <a:srcRect b="10454" l="5021" r="4176" t="10041"/>
          <a:stretch/>
        </p:blipFill>
        <p:spPr>
          <a:xfrm>
            <a:off x="584675" y="478875"/>
            <a:ext cx="7810899" cy="3847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nvSpPr>
        <p:spPr>
          <a:xfrm>
            <a:off x="0" y="1105650"/>
            <a:ext cx="91440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AutoNum type="arabicPeriod"/>
            </a:pPr>
            <a:r>
              <a:rPr lang="en-GB" sz="1700"/>
              <a:t>Robot base: A cylindrical pressure vessel made by enclosing large cylinder with end caps to prevent leakage.It is used to store the undeployed robot body material on a spool</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GB" sz="1700"/>
              <a:t>Smaller cylinder is fixed inside a hole in the large cylinder using hot glue, and the base of the main body tube of the vine robot is clamped to this smaller cylinder to create an airtight seal.</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GB" sz="1700"/>
              <a:t>To allow the robot body to grow to full length and still be pulled back after deployment, the distal end of the main body tube is attached to a string the length of the robot body. </a:t>
            </a:r>
            <a:endParaRPr sz="1700"/>
          </a:p>
          <a:p>
            <a:pPr indent="0" lvl="0" marL="0" rtl="0" algn="l">
              <a:spcBef>
                <a:spcPts val="0"/>
              </a:spcBef>
              <a:spcAft>
                <a:spcPts val="0"/>
              </a:spcAft>
              <a:buNone/>
            </a:pPr>
            <a:r>
              <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nvSpPr>
        <p:spPr>
          <a:xfrm>
            <a:off x="0" y="690650"/>
            <a:ext cx="8869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4.</a:t>
            </a:r>
            <a:r>
              <a:rPr lang="en-GB" sz="1700">
                <a:solidFill>
                  <a:schemeClr val="dk1"/>
                </a:solidFill>
              </a:rPr>
              <a:t>The string is tied to the spool in the base. The spool is driven by a motor with an encoder which allows controlled release of the robot body material during growth and assists with retraction of the robot body material back into the base.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5.In addition to the robot base, the base station includes pressure regulators, control circuitry, an air compressor, and a solenoid valve. Control of the air pressure in the four tubes of the robot body is achieved using four closed-loop pressure regulators.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6.An Arduino Uno , signal-conditioning circuitry, and a motor driver  control the voltages sent to the motor and pressure regulators. A portable air compressor provides a continuous supply of compressed air to the system.</a:t>
            </a:r>
            <a:endParaRPr sz="17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ctrTitle"/>
          </p:nvPr>
        </p:nvSpPr>
        <p:spPr>
          <a:xfrm>
            <a:off x="311700" y="149425"/>
            <a:ext cx="8520600" cy="764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b="1" i="1" lang="en-GB" sz="3480">
                <a:latin typeface="Raleway"/>
                <a:ea typeface="Raleway"/>
                <a:cs typeface="Raleway"/>
                <a:sym typeface="Raleway"/>
              </a:rPr>
              <a:t>Camera Mount Design</a:t>
            </a:r>
            <a:endParaRPr b="1" i="1" sz="3480">
              <a:latin typeface="Raleway"/>
              <a:ea typeface="Raleway"/>
              <a:cs typeface="Raleway"/>
              <a:sym typeface="Raleway"/>
            </a:endParaRPr>
          </a:p>
        </p:txBody>
      </p:sp>
      <p:sp>
        <p:nvSpPr>
          <p:cNvPr id="238" name="Google Shape;238;p43"/>
          <p:cNvSpPr txBox="1"/>
          <p:nvPr>
            <p:ph idx="1" type="subTitle"/>
          </p:nvPr>
        </p:nvSpPr>
        <p:spPr>
          <a:xfrm>
            <a:off x="311700" y="1186600"/>
            <a:ext cx="8520600" cy="3777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700">
                <a:solidFill>
                  <a:schemeClr val="dk1"/>
                </a:solidFill>
              </a:rPr>
              <a:t>In a rescue operation such as a building collapse- </a:t>
            </a:r>
            <a:r>
              <a:rPr lang="en-GB" sz="1700">
                <a:solidFill>
                  <a:schemeClr val="dk1"/>
                </a:solidFill>
              </a:rPr>
              <a:t>surrounding</a:t>
            </a:r>
            <a:r>
              <a:rPr lang="en-GB" sz="1700">
                <a:solidFill>
                  <a:schemeClr val="dk1"/>
                </a:solidFill>
              </a:rPr>
              <a:t> </a:t>
            </a:r>
            <a:r>
              <a:rPr lang="en-GB" sz="1700">
                <a:solidFill>
                  <a:schemeClr val="dk1"/>
                </a:solidFill>
              </a:rPr>
              <a:t>environment</a:t>
            </a:r>
            <a:r>
              <a:rPr lang="en-GB" sz="1700">
                <a:solidFill>
                  <a:schemeClr val="dk1"/>
                </a:solidFill>
              </a:rPr>
              <a:t> is </a:t>
            </a:r>
            <a:r>
              <a:rPr lang="en-GB" sz="1700">
                <a:solidFill>
                  <a:schemeClr val="dk1"/>
                </a:solidFill>
              </a:rPr>
              <a:t>unfamiliar, thus a camera sending live video is used for feedback and navigation. </a:t>
            </a:r>
            <a:endParaRPr sz="1700">
              <a:solidFill>
                <a:schemeClr val="dk1"/>
              </a:solidFill>
            </a:endParaRPr>
          </a:p>
          <a:p>
            <a:pPr indent="0" lvl="0" marL="0" rtl="0" algn="l">
              <a:spcBef>
                <a:spcPts val="800"/>
              </a:spcBef>
              <a:spcAft>
                <a:spcPts val="0"/>
              </a:spcAft>
              <a:buNone/>
            </a:pPr>
            <a:r>
              <a:t/>
            </a:r>
            <a:endParaRPr sz="1700">
              <a:solidFill>
                <a:schemeClr val="dk1"/>
              </a:solidFill>
            </a:endParaRPr>
          </a:p>
          <a:p>
            <a:pPr indent="0" lvl="0" marL="0" rtl="0" algn="l">
              <a:spcBef>
                <a:spcPts val="800"/>
              </a:spcBef>
              <a:spcAft>
                <a:spcPts val="0"/>
              </a:spcAft>
              <a:buNone/>
            </a:pPr>
            <a:r>
              <a:rPr lang="en-GB" sz="1700">
                <a:solidFill>
                  <a:schemeClr val="dk1"/>
                </a:solidFill>
              </a:rPr>
              <a:t>A rigid plastic cap is used at the tip of the robot for mounting camera. </a:t>
            </a:r>
            <a:endParaRPr sz="1700">
              <a:solidFill>
                <a:schemeClr val="dk1"/>
              </a:solidFill>
            </a:endParaRPr>
          </a:p>
          <a:p>
            <a:pPr indent="0" lvl="0" marL="0" rtl="0" algn="l">
              <a:spcBef>
                <a:spcPts val="800"/>
              </a:spcBef>
              <a:spcAft>
                <a:spcPts val="0"/>
              </a:spcAft>
              <a:buNone/>
            </a:pPr>
            <a:r>
              <a:t/>
            </a:r>
            <a:endParaRPr sz="1700">
              <a:solidFill>
                <a:schemeClr val="dk1"/>
              </a:solidFill>
            </a:endParaRPr>
          </a:p>
          <a:p>
            <a:pPr indent="0" lvl="0" marL="0" rtl="0" algn="l">
              <a:spcBef>
                <a:spcPts val="800"/>
              </a:spcBef>
              <a:spcAft>
                <a:spcPts val="0"/>
              </a:spcAft>
              <a:buNone/>
            </a:pPr>
            <a:r>
              <a:rPr lang="en-GB" sz="1700">
                <a:solidFill>
                  <a:schemeClr val="dk1"/>
                </a:solidFill>
              </a:rPr>
              <a:t>Single wide angle camera is used which can provide a wide angle view (120) without any movement requirement.</a:t>
            </a:r>
            <a:endParaRPr sz="1700">
              <a:solidFill>
                <a:schemeClr val="dk1"/>
              </a:solidFill>
            </a:endParaRPr>
          </a:p>
          <a:p>
            <a:pPr indent="0" lvl="0" marL="0" rtl="0" algn="l">
              <a:spcBef>
                <a:spcPts val="800"/>
              </a:spcBef>
              <a:spcAft>
                <a:spcPts val="0"/>
              </a:spcAft>
              <a:buNone/>
            </a:pPr>
            <a:r>
              <a:t/>
            </a:r>
            <a:endParaRPr sz="1700">
              <a:solidFill>
                <a:schemeClr val="dk1"/>
              </a:solidFill>
            </a:endParaRPr>
          </a:p>
          <a:p>
            <a:pPr indent="0" lvl="0" marL="0" rtl="0" algn="l">
              <a:spcBef>
                <a:spcPts val="800"/>
              </a:spcBef>
              <a:spcAft>
                <a:spcPts val="0"/>
              </a:spcAft>
              <a:buNone/>
            </a:pPr>
            <a:r>
              <a:rPr lang="en-GB" sz="1700">
                <a:solidFill>
                  <a:schemeClr val="dk1"/>
                </a:solidFill>
              </a:rPr>
              <a:t>Camera is powered and transmits data through cable coiled up at robot base which is pulled as the robot extends. </a:t>
            </a:r>
            <a:endParaRPr sz="1700">
              <a:solidFill>
                <a:schemeClr val="dk1"/>
              </a:solidFill>
            </a:endParaRPr>
          </a:p>
          <a:p>
            <a:pPr indent="0" lvl="0" marL="0" rtl="0" algn="l">
              <a:spcBef>
                <a:spcPts val="800"/>
              </a:spcBef>
              <a:spcAft>
                <a:spcPts val="0"/>
              </a:spcAft>
              <a:buNone/>
            </a:pPr>
            <a:r>
              <a:t/>
            </a:r>
            <a:endParaRPr sz="1700">
              <a:solidFill>
                <a:schemeClr val="dk1"/>
              </a:solidFill>
            </a:endParaRPr>
          </a:p>
          <a:p>
            <a:pPr indent="0" lvl="0" marL="0" rtl="0" algn="l">
              <a:spcBef>
                <a:spcPts val="800"/>
              </a:spcBef>
              <a:spcAft>
                <a:spcPts val="0"/>
              </a:spcAft>
              <a:buNone/>
            </a:pPr>
            <a:r>
              <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0" y="245500"/>
            <a:ext cx="8520600" cy="79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i="1" lang="en-GB">
                <a:latin typeface="Raleway"/>
                <a:ea typeface="Raleway"/>
                <a:cs typeface="Raleway"/>
                <a:sym typeface="Raleway"/>
              </a:rPr>
              <a:t>Requirement</a:t>
            </a:r>
            <a:endParaRPr b="1" i="1">
              <a:latin typeface="Raleway"/>
              <a:ea typeface="Raleway"/>
              <a:cs typeface="Raleway"/>
              <a:sym typeface="Raleway"/>
            </a:endParaRPr>
          </a:p>
        </p:txBody>
      </p:sp>
      <p:sp>
        <p:nvSpPr>
          <p:cNvPr id="86" name="Google Shape;86;p17"/>
          <p:cNvSpPr txBox="1"/>
          <p:nvPr>
            <p:ph idx="1" type="subTitle"/>
          </p:nvPr>
        </p:nvSpPr>
        <p:spPr>
          <a:xfrm>
            <a:off x="355475" y="3385550"/>
            <a:ext cx="8520600" cy="3326400"/>
          </a:xfrm>
          <a:prstGeom prst="rect">
            <a:avLst/>
          </a:prstGeom>
        </p:spPr>
        <p:txBody>
          <a:bodyPr anchorCtr="0" anchor="t" bIns="34275" lIns="68575" spcFirstLastPara="1" rIns="68575" wrap="square" tIns="34275">
            <a:normAutofit/>
          </a:bodyPr>
          <a:lstStyle/>
          <a:p>
            <a:pPr indent="-311150" lvl="0" marL="457200" rtl="0" algn="l">
              <a:spcBef>
                <a:spcPts val="800"/>
              </a:spcBef>
              <a:spcAft>
                <a:spcPts val="0"/>
              </a:spcAft>
              <a:buClr>
                <a:schemeClr val="dk1"/>
              </a:buClr>
              <a:buSzPts val="1300"/>
              <a:buChar char="●"/>
            </a:pPr>
            <a:r>
              <a:rPr lang="en-GB" sz="1300">
                <a:latin typeface="Arial"/>
                <a:ea typeface="Arial"/>
                <a:cs typeface="Arial"/>
                <a:sym typeface="Arial"/>
              </a:rPr>
              <a:t>Existing Tech is bulky and slow</a:t>
            </a:r>
            <a:endParaRPr sz="1300">
              <a:latin typeface="Arial"/>
              <a:ea typeface="Arial"/>
              <a:cs typeface="Arial"/>
              <a:sym typeface="Arial"/>
            </a:endParaRPr>
          </a:p>
          <a:p>
            <a:pPr indent="-311150" lvl="0" marL="457200" rtl="0" algn="l">
              <a:spcBef>
                <a:spcPts val="800"/>
              </a:spcBef>
              <a:spcAft>
                <a:spcPts val="0"/>
              </a:spcAft>
              <a:buClr>
                <a:schemeClr val="dk1"/>
              </a:buClr>
              <a:buSzPts val="1300"/>
              <a:buChar char="●"/>
            </a:pPr>
            <a:r>
              <a:rPr lang="en-GB" sz="1300">
                <a:latin typeface="Arial"/>
                <a:ea typeface="Arial"/>
                <a:cs typeface="Arial"/>
                <a:sym typeface="Arial"/>
              </a:rPr>
              <a:t>Soft robotics is an emerging field</a:t>
            </a:r>
            <a:endParaRPr sz="1300">
              <a:latin typeface="Arial"/>
              <a:ea typeface="Arial"/>
              <a:cs typeface="Arial"/>
              <a:sym typeface="Arial"/>
            </a:endParaRPr>
          </a:p>
          <a:p>
            <a:pPr indent="-311150" lvl="0" marL="457200" rtl="0" algn="l">
              <a:spcBef>
                <a:spcPts val="800"/>
              </a:spcBef>
              <a:spcAft>
                <a:spcPts val="0"/>
              </a:spcAft>
              <a:buClr>
                <a:schemeClr val="dk1"/>
              </a:buClr>
              <a:buSzPts val="1300"/>
              <a:buChar char="●"/>
            </a:pPr>
            <a:r>
              <a:rPr lang="en-GB" sz="1300">
                <a:latin typeface="Arial"/>
                <a:ea typeface="Arial"/>
                <a:cs typeface="Arial"/>
                <a:sym typeface="Arial"/>
              </a:rPr>
              <a:t>Our robot can outperform traditional robots in almost all aspects</a:t>
            </a:r>
            <a:r>
              <a:rPr lang="en-GB" sz="1300">
                <a:solidFill>
                  <a:schemeClr val="dk1"/>
                </a:solidFill>
                <a:latin typeface="Arial"/>
                <a:ea typeface="Arial"/>
                <a:cs typeface="Arial"/>
                <a:sym typeface="Arial"/>
              </a:rPr>
              <a:t> </a:t>
            </a:r>
            <a:endParaRPr sz="1300">
              <a:solidFill>
                <a:schemeClr val="dk1"/>
              </a:solidFill>
              <a:latin typeface="Arial"/>
              <a:ea typeface="Arial"/>
              <a:cs typeface="Arial"/>
              <a:sym typeface="Arial"/>
            </a:endParaRPr>
          </a:p>
        </p:txBody>
      </p:sp>
      <p:pic>
        <p:nvPicPr>
          <p:cNvPr id="87" name="Google Shape;87;p17"/>
          <p:cNvPicPr preferRelativeResize="0"/>
          <p:nvPr/>
        </p:nvPicPr>
        <p:blipFill>
          <a:blip r:embed="rId3">
            <a:alphaModFix/>
          </a:blip>
          <a:stretch>
            <a:fillRect/>
          </a:stretch>
        </p:blipFill>
        <p:spPr>
          <a:xfrm>
            <a:off x="511325" y="1038087"/>
            <a:ext cx="2756350" cy="2038225"/>
          </a:xfrm>
          <a:prstGeom prst="rect">
            <a:avLst/>
          </a:prstGeom>
          <a:noFill/>
          <a:ln>
            <a:noFill/>
          </a:ln>
        </p:spPr>
      </p:pic>
      <p:pic>
        <p:nvPicPr>
          <p:cNvPr id="88" name="Google Shape;88;p17"/>
          <p:cNvPicPr preferRelativeResize="0"/>
          <p:nvPr/>
        </p:nvPicPr>
        <p:blipFill>
          <a:blip r:embed="rId4">
            <a:alphaModFix/>
          </a:blip>
          <a:stretch>
            <a:fillRect/>
          </a:stretch>
        </p:blipFill>
        <p:spPr>
          <a:xfrm>
            <a:off x="5552100" y="1114048"/>
            <a:ext cx="2756350" cy="19766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nvSpPr>
        <p:spPr>
          <a:xfrm>
            <a:off x="135150" y="1319600"/>
            <a:ext cx="36603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GB" sz="1500"/>
              <a:t>The zipper chain is a part of the elongating tube and is placed along its length.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GB" sz="1500"/>
              <a:t>As the pressure in the expanding material increases, it rolls outward and pushes the plastic cap.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GB" sz="1500"/>
              <a:t>The elastic cap moves </a:t>
            </a:r>
            <a:r>
              <a:rPr lang="en-GB" sz="1500"/>
              <a:t>forward</a:t>
            </a:r>
            <a:r>
              <a:rPr lang="en-GB" sz="1500"/>
              <a:t> without falling off as it is held to the expanding tube due to two sliders on the chain. </a:t>
            </a:r>
            <a:endParaRPr sz="1500"/>
          </a:p>
        </p:txBody>
      </p:sp>
      <p:pic>
        <p:nvPicPr>
          <p:cNvPr id="244" name="Google Shape;244;p44"/>
          <p:cNvPicPr preferRelativeResize="0"/>
          <p:nvPr/>
        </p:nvPicPr>
        <p:blipFill rotWithShape="1">
          <a:blip r:embed="rId3">
            <a:alphaModFix/>
          </a:blip>
          <a:srcRect b="9257" l="4871" r="5587" t="-13511"/>
          <a:stretch/>
        </p:blipFill>
        <p:spPr>
          <a:xfrm>
            <a:off x="3795450" y="1437100"/>
            <a:ext cx="5295551" cy="2754219"/>
          </a:xfrm>
          <a:prstGeom prst="rect">
            <a:avLst/>
          </a:prstGeom>
          <a:noFill/>
          <a:ln>
            <a:noFill/>
          </a:ln>
        </p:spPr>
      </p:pic>
      <p:sp>
        <p:nvSpPr>
          <p:cNvPr id="245" name="Google Shape;245;p44"/>
          <p:cNvSpPr txBox="1"/>
          <p:nvPr/>
        </p:nvSpPr>
        <p:spPr>
          <a:xfrm>
            <a:off x="135150" y="223825"/>
            <a:ext cx="8873700" cy="1631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A rigid hemispherical shaped plastic cap is used in which holes/ cutouts can be made to mount a camera and fix small LEDs.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At two diametrically opposite ends of this cap, holes can be punched through which the cap can be tied to the zipper.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ctrTitle"/>
          </p:nvPr>
        </p:nvSpPr>
        <p:spPr>
          <a:xfrm>
            <a:off x="311700" y="234450"/>
            <a:ext cx="8520600" cy="79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i="1" lang="en-GB">
                <a:latin typeface="Raleway"/>
                <a:ea typeface="Raleway"/>
                <a:cs typeface="Raleway"/>
                <a:sym typeface="Raleway"/>
              </a:rPr>
              <a:t>Additional configurations</a:t>
            </a:r>
            <a:endParaRPr b="1" i="1">
              <a:latin typeface="Raleway"/>
              <a:ea typeface="Raleway"/>
              <a:cs typeface="Raleway"/>
              <a:sym typeface="Raleway"/>
            </a:endParaRPr>
          </a:p>
        </p:txBody>
      </p:sp>
      <p:sp>
        <p:nvSpPr>
          <p:cNvPr id="251" name="Google Shape;251;p45"/>
          <p:cNvSpPr txBox="1"/>
          <p:nvPr>
            <p:ph idx="1" type="subTitle"/>
          </p:nvPr>
        </p:nvSpPr>
        <p:spPr>
          <a:xfrm>
            <a:off x="311700" y="1275900"/>
            <a:ext cx="8520600" cy="3591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solidFill>
                  <a:schemeClr val="dk1"/>
                </a:solidFill>
              </a:rPr>
              <a:t>Multiple hemispherical caps can be designed each having minor configuration differences.</a:t>
            </a:r>
            <a:endParaRPr>
              <a:solidFill>
                <a:schemeClr val="dk1"/>
              </a:solidFill>
            </a:endParaRPr>
          </a:p>
          <a:p>
            <a:pPr indent="0" lvl="0" marL="0" rtl="0" algn="l">
              <a:spcBef>
                <a:spcPts val="800"/>
              </a:spcBef>
              <a:spcAft>
                <a:spcPts val="0"/>
              </a:spcAft>
              <a:buNone/>
            </a:pPr>
            <a:r>
              <a:t/>
            </a:r>
            <a:endParaRPr>
              <a:solidFill>
                <a:schemeClr val="dk1"/>
              </a:solidFill>
            </a:endParaRPr>
          </a:p>
          <a:p>
            <a:pPr indent="-342900" lvl="0" marL="457200" rtl="0" algn="l">
              <a:spcBef>
                <a:spcPts val="800"/>
              </a:spcBef>
              <a:spcAft>
                <a:spcPts val="0"/>
              </a:spcAft>
              <a:buClr>
                <a:schemeClr val="dk1"/>
              </a:buClr>
              <a:buSzPts val="1800"/>
              <a:buAutoNum type="arabicPeriod"/>
            </a:pPr>
            <a:r>
              <a:rPr lang="en-GB">
                <a:solidFill>
                  <a:schemeClr val="dk1"/>
                </a:solidFill>
              </a:rPr>
              <a:t>Camera and LEDs</a:t>
            </a:r>
            <a:endParaRPr>
              <a:solidFill>
                <a:schemeClr val="dk1"/>
              </a:solidFill>
            </a:endParaRPr>
          </a:p>
          <a:p>
            <a:pPr indent="-342900" lvl="0" marL="457200" rtl="0" algn="l">
              <a:spcBef>
                <a:spcPts val="800"/>
              </a:spcBef>
              <a:spcAft>
                <a:spcPts val="0"/>
              </a:spcAft>
              <a:buClr>
                <a:schemeClr val="dk1"/>
              </a:buClr>
              <a:buSzPts val="1800"/>
              <a:buAutoNum type="arabicPeriod"/>
            </a:pPr>
            <a:r>
              <a:rPr lang="en-GB">
                <a:solidFill>
                  <a:schemeClr val="dk1"/>
                </a:solidFill>
              </a:rPr>
              <a:t>Gripper</a:t>
            </a:r>
            <a:endParaRPr>
              <a:solidFill>
                <a:schemeClr val="dk1"/>
              </a:solidFill>
            </a:endParaRPr>
          </a:p>
          <a:p>
            <a:pPr indent="-342900" lvl="0" marL="457200" rtl="0" algn="l">
              <a:spcBef>
                <a:spcPts val="800"/>
              </a:spcBef>
              <a:spcAft>
                <a:spcPts val="0"/>
              </a:spcAft>
              <a:buClr>
                <a:schemeClr val="dk1"/>
              </a:buClr>
              <a:buSzPts val="1800"/>
              <a:buAutoNum type="arabicPeriod"/>
            </a:pPr>
            <a:r>
              <a:rPr lang="en-GB">
                <a:solidFill>
                  <a:schemeClr val="dk1"/>
                </a:solidFill>
              </a:rPr>
              <a:t>Position and ultrasonic sensor</a:t>
            </a:r>
            <a:endParaRPr>
              <a:solidFill>
                <a:schemeClr val="dk1"/>
              </a:solidFill>
            </a:endParaRPr>
          </a:p>
          <a:p>
            <a:pPr indent="-342900" lvl="0" marL="457200" rtl="0" algn="l">
              <a:spcBef>
                <a:spcPts val="800"/>
              </a:spcBef>
              <a:spcAft>
                <a:spcPts val="0"/>
              </a:spcAft>
              <a:buClr>
                <a:schemeClr val="dk1"/>
              </a:buClr>
              <a:buSzPts val="1800"/>
              <a:buAutoNum type="arabicPeriod"/>
            </a:pPr>
            <a:r>
              <a:rPr lang="en-GB">
                <a:solidFill>
                  <a:schemeClr val="dk1"/>
                </a:solidFill>
              </a:rPr>
              <a:t>Radar sensor</a:t>
            </a:r>
            <a:endParaRPr>
              <a:solidFill>
                <a:schemeClr val="dk1"/>
              </a:solidFill>
            </a:endParaRPr>
          </a:p>
          <a:p>
            <a:pPr indent="-342900" lvl="0" marL="457200" rtl="0" algn="l">
              <a:spcBef>
                <a:spcPts val="800"/>
              </a:spcBef>
              <a:spcAft>
                <a:spcPts val="0"/>
              </a:spcAft>
              <a:buClr>
                <a:schemeClr val="dk1"/>
              </a:buClr>
              <a:buSzPts val="1800"/>
              <a:buAutoNum type="arabicPeriod"/>
            </a:pPr>
            <a:r>
              <a:rPr lang="en-GB">
                <a:solidFill>
                  <a:schemeClr val="dk1"/>
                </a:solidFill>
              </a:rPr>
              <a:t>Temperature and Light sensors</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ctrTitle"/>
          </p:nvPr>
        </p:nvSpPr>
        <p:spPr>
          <a:xfrm>
            <a:off x="311700" y="276950"/>
            <a:ext cx="8520600" cy="979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i="1" lang="en-GB">
                <a:latin typeface="Raleway"/>
                <a:ea typeface="Raleway"/>
                <a:cs typeface="Raleway"/>
                <a:sym typeface="Raleway"/>
              </a:rPr>
              <a:t>Material of Robot</a:t>
            </a:r>
            <a:endParaRPr b="1" i="1">
              <a:latin typeface="Raleway"/>
              <a:ea typeface="Raleway"/>
              <a:cs typeface="Raleway"/>
              <a:sym typeface="Raleway"/>
            </a:endParaRPr>
          </a:p>
        </p:txBody>
      </p:sp>
      <p:sp>
        <p:nvSpPr>
          <p:cNvPr id="257" name="Google Shape;257;p46"/>
          <p:cNvSpPr txBox="1"/>
          <p:nvPr>
            <p:ph idx="1" type="subTitle"/>
          </p:nvPr>
        </p:nvSpPr>
        <p:spPr>
          <a:xfrm>
            <a:off x="311700" y="1580150"/>
            <a:ext cx="8520600" cy="31071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SzPts val="1800"/>
              <a:buChar char="●"/>
            </a:pPr>
            <a:r>
              <a:rPr lang="en-GB"/>
              <a:t>Low Density </a:t>
            </a:r>
            <a:r>
              <a:rPr lang="en-GB"/>
              <a:t>Polyethylene</a:t>
            </a:r>
            <a:r>
              <a:rPr lang="en-GB"/>
              <a:t> was </a:t>
            </a:r>
            <a:r>
              <a:rPr lang="en-GB"/>
              <a:t>chosen. </a:t>
            </a:r>
            <a:endParaRPr/>
          </a:p>
          <a:p>
            <a:pPr indent="-342900" lvl="0" marL="457200" rtl="0" algn="l">
              <a:spcBef>
                <a:spcPts val="800"/>
              </a:spcBef>
              <a:spcAft>
                <a:spcPts val="0"/>
              </a:spcAft>
              <a:buSzPts val="1800"/>
              <a:buChar char="●"/>
            </a:pPr>
            <a:r>
              <a:rPr lang="en-GB"/>
              <a:t>This material has good resistance to grease, oil, numerous solvents and impact which will prove to be a plus in rescue operations. </a:t>
            </a:r>
            <a:endParaRPr/>
          </a:p>
          <a:p>
            <a:pPr indent="-342900" lvl="0" marL="457200" rtl="0" algn="l">
              <a:spcBef>
                <a:spcPts val="800"/>
              </a:spcBef>
              <a:spcAft>
                <a:spcPts val="0"/>
              </a:spcAft>
              <a:buSzPts val="1800"/>
              <a:buChar char="●"/>
            </a:pPr>
            <a:r>
              <a:rPr lang="en-GB"/>
              <a:t>Lastly, the material is lightweight and can support its own weight thus allowing vertical growth,</a:t>
            </a:r>
            <a:endParaRPr/>
          </a:p>
          <a:p>
            <a:pPr indent="-342900" lvl="0" marL="457200" rtl="0" algn="l">
              <a:spcBef>
                <a:spcPts val="800"/>
              </a:spcBef>
              <a:spcAft>
                <a:spcPts val="0"/>
              </a:spcAft>
              <a:buSzPts val="1800"/>
              <a:buChar char="●"/>
            </a:pPr>
            <a:r>
              <a:rPr lang="en-GB"/>
              <a:t>The material is easy to fabricate and form. </a:t>
            </a:r>
            <a:endParaRPr/>
          </a:p>
          <a:p>
            <a:pPr indent="-342900" lvl="0" marL="457200" rtl="0" algn="l">
              <a:spcBef>
                <a:spcPts val="800"/>
              </a:spcBef>
              <a:spcAft>
                <a:spcPts val="0"/>
              </a:spcAft>
              <a:buSzPts val="1800"/>
              <a:buChar char="●"/>
            </a:pPr>
            <a:r>
              <a:rPr lang="en-GB"/>
              <a:t>It is cheap in cost for prototyping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ph type="ctrTitle"/>
          </p:nvPr>
        </p:nvSpPr>
        <p:spPr>
          <a:xfrm>
            <a:off x="1026100" y="330100"/>
            <a:ext cx="6858000" cy="8181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Material Overview</a:t>
            </a:r>
            <a:endParaRPr/>
          </a:p>
        </p:txBody>
      </p:sp>
      <p:sp>
        <p:nvSpPr>
          <p:cNvPr id="263" name="Google Shape;263;p47"/>
          <p:cNvSpPr txBox="1"/>
          <p:nvPr>
            <p:ph idx="1" type="subTitle"/>
          </p:nvPr>
        </p:nvSpPr>
        <p:spPr>
          <a:xfrm>
            <a:off x="340250" y="1530950"/>
            <a:ext cx="8523000" cy="2763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n-GB" sz="1700">
                <a:latin typeface="Arial"/>
                <a:ea typeface="Arial"/>
                <a:cs typeface="Arial"/>
                <a:sym typeface="Arial"/>
              </a:rPr>
              <a:t>Thermoplastics</a:t>
            </a:r>
            <a:endParaRPr b="1" sz="17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GB" sz="1600">
                <a:latin typeface="Arial"/>
                <a:ea typeface="Arial"/>
                <a:cs typeface="Arial"/>
                <a:sym typeface="Arial"/>
              </a:rPr>
              <a:t>Materials such as LDPE and TPU are lightweight, inert. TPU has a higher elastic strain limit (50%)compared to LDPE (5%). Thus, LDPE fatigues easily hence failing after moderate number of eversions. LDPE is available in rolls of pre-shaped tubes. Desired length of the body can be unrolled and heat sealed.</a:t>
            </a:r>
            <a:endParaRPr sz="16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GB" sz="1600">
                <a:latin typeface="Arial"/>
                <a:ea typeface="Arial"/>
                <a:cs typeface="Arial"/>
                <a:sym typeface="Arial"/>
              </a:rPr>
              <a:t>TPU on the other hand is available only as film. The materials needs to be made into a tube first through heat sealing. TPU has high wear and abrasion resistance along with resists against oils and grease.</a:t>
            </a:r>
            <a:endParaRPr sz="16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800"/>
              </a:spcBef>
              <a:spcAft>
                <a:spcPts val="0"/>
              </a:spcAft>
              <a:buNone/>
            </a:pPr>
            <a:r>
              <a:t/>
            </a:r>
            <a:endParaRPr sz="14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idx="1" type="subTitle"/>
          </p:nvPr>
        </p:nvSpPr>
        <p:spPr>
          <a:xfrm>
            <a:off x="669700" y="1371550"/>
            <a:ext cx="8119200" cy="25716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Clr>
                <a:schemeClr val="dk1"/>
              </a:buClr>
              <a:buSzPts val="1100"/>
              <a:buFont typeface="Arial"/>
              <a:buNone/>
            </a:pPr>
            <a:r>
              <a:rPr b="1" lang="en-GB" sz="1500">
                <a:latin typeface="Arial"/>
                <a:ea typeface="Arial"/>
                <a:cs typeface="Arial"/>
                <a:sym typeface="Arial"/>
              </a:rPr>
              <a:t>TPU coated nylon</a:t>
            </a:r>
            <a:endParaRPr b="1" sz="15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GB" sz="1500">
                <a:latin typeface="Arial"/>
                <a:ea typeface="Arial"/>
                <a:cs typeface="Arial"/>
                <a:sym typeface="Arial"/>
              </a:rPr>
              <a:t>TPU alone can fatigue easily. Thermoplastic coated fabric like TPU nylon improves the durability of the robot body. Fabric prevents propagation of holes thus allowing operation even with punctures. This is a particularly important aspect as in search and rescue operations, the robot’s surrounding may create holes in it, however, continued operation is essential.</a:t>
            </a:r>
            <a:endParaRPr sz="15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b="1" lang="en-GB" sz="1500">
                <a:latin typeface="Arial"/>
                <a:ea typeface="Arial"/>
                <a:cs typeface="Arial"/>
                <a:sym typeface="Arial"/>
              </a:rPr>
              <a:t>Uncoated Fabric:</a:t>
            </a:r>
            <a:endParaRPr b="1" sz="15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GB" sz="1500">
                <a:latin typeface="Arial"/>
                <a:ea typeface="Arial"/>
                <a:cs typeface="Arial"/>
                <a:sym typeface="Arial"/>
              </a:rPr>
              <a:t>These are not airtight. Hence can’t be used alone. Combined with a thermoplastic, they can enhance the structural strength of the robot. </a:t>
            </a:r>
            <a:endParaRPr sz="1500">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ctrTitle"/>
          </p:nvPr>
        </p:nvSpPr>
        <p:spPr>
          <a:xfrm>
            <a:off x="311700" y="468250"/>
            <a:ext cx="8520600" cy="1222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Material selection</a:t>
            </a:r>
            <a:endParaRPr/>
          </a:p>
        </p:txBody>
      </p:sp>
      <p:sp>
        <p:nvSpPr>
          <p:cNvPr id="274" name="Google Shape;274;p49"/>
          <p:cNvSpPr txBox="1"/>
          <p:nvPr>
            <p:ph idx="1" type="subTitle"/>
          </p:nvPr>
        </p:nvSpPr>
        <p:spPr>
          <a:xfrm>
            <a:off x="449875" y="1481250"/>
            <a:ext cx="8520600" cy="2656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GB" sz="2100">
                <a:solidFill>
                  <a:schemeClr val="dk1"/>
                </a:solidFill>
              </a:rPr>
              <a:t>Following materials were chosen for simulation:</a:t>
            </a:r>
            <a:endParaRPr sz="2100">
              <a:solidFill>
                <a:schemeClr val="dk1"/>
              </a:solidFill>
            </a:endParaRPr>
          </a:p>
          <a:p>
            <a:pPr indent="-361950" lvl="0" marL="457200" rtl="0" algn="l">
              <a:spcBef>
                <a:spcPts val="800"/>
              </a:spcBef>
              <a:spcAft>
                <a:spcPts val="0"/>
              </a:spcAft>
              <a:buClr>
                <a:schemeClr val="dk1"/>
              </a:buClr>
              <a:buSzPts val="2100"/>
              <a:buAutoNum type="arabicPeriod"/>
            </a:pPr>
            <a:r>
              <a:rPr lang="en-GB" sz="2100">
                <a:solidFill>
                  <a:schemeClr val="dk1"/>
                </a:solidFill>
              </a:rPr>
              <a:t>Low Density Polyethylene(LDPE)</a:t>
            </a:r>
            <a:endParaRPr sz="2100">
              <a:solidFill>
                <a:schemeClr val="dk1"/>
              </a:solidFill>
            </a:endParaRPr>
          </a:p>
          <a:p>
            <a:pPr indent="-361950" lvl="0" marL="457200" rtl="0" algn="l">
              <a:spcBef>
                <a:spcPts val="800"/>
              </a:spcBef>
              <a:spcAft>
                <a:spcPts val="0"/>
              </a:spcAft>
              <a:buClr>
                <a:schemeClr val="dk1"/>
              </a:buClr>
              <a:buSzPts val="2100"/>
              <a:buAutoNum type="arabicPeriod"/>
            </a:pPr>
            <a:r>
              <a:rPr lang="en-GB" sz="2100">
                <a:solidFill>
                  <a:schemeClr val="dk1"/>
                </a:solidFill>
              </a:rPr>
              <a:t>Polyethylene terephthalate(PET)</a:t>
            </a:r>
            <a:endParaRPr sz="2100">
              <a:solidFill>
                <a:schemeClr val="dk1"/>
              </a:solidFill>
            </a:endParaRPr>
          </a:p>
          <a:p>
            <a:pPr indent="-361950" lvl="0" marL="457200" rtl="0" algn="l">
              <a:spcBef>
                <a:spcPts val="800"/>
              </a:spcBef>
              <a:spcAft>
                <a:spcPts val="0"/>
              </a:spcAft>
              <a:buClr>
                <a:schemeClr val="dk1"/>
              </a:buClr>
              <a:buSzPts val="2100"/>
              <a:buAutoNum type="arabicPeriod"/>
            </a:pPr>
            <a:r>
              <a:rPr lang="en-GB" sz="2100">
                <a:solidFill>
                  <a:schemeClr val="dk1"/>
                </a:solidFill>
              </a:rPr>
              <a:t>Nylon </a:t>
            </a:r>
            <a:endParaRPr sz="2100">
              <a:solidFill>
                <a:schemeClr val="dk1"/>
              </a:solidFill>
            </a:endParaRPr>
          </a:p>
          <a:p>
            <a:pPr indent="-361950" lvl="0" marL="457200" rtl="0" algn="l">
              <a:spcBef>
                <a:spcPts val="800"/>
              </a:spcBef>
              <a:spcAft>
                <a:spcPts val="0"/>
              </a:spcAft>
              <a:buClr>
                <a:schemeClr val="dk1"/>
              </a:buClr>
              <a:buSzPts val="2100"/>
              <a:buAutoNum type="arabicPeriod"/>
            </a:pPr>
            <a:r>
              <a:rPr lang="en-GB" sz="2100">
                <a:solidFill>
                  <a:schemeClr val="dk1"/>
                </a:solidFill>
              </a:rPr>
              <a:t>Thermoplastic Polyurethane coated Nylon (TPU nylon)</a:t>
            </a:r>
            <a:endParaRPr sz="2100">
              <a:solidFill>
                <a:schemeClr val="dk1"/>
              </a:solidFill>
            </a:endParaRPr>
          </a:p>
          <a:p>
            <a:pPr indent="0" lvl="0" marL="0" rtl="0" algn="l">
              <a:spcBef>
                <a:spcPts val="800"/>
              </a:spcBef>
              <a:spcAft>
                <a:spcPts val="0"/>
              </a:spcAft>
              <a:buNone/>
            </a:pPr>
            <a:r>
              <a:t/>
            </a:r>
            <a:endParaRPr sz="2100">
              <a:solidFill>
                <a:schemeClr val="dk1"/>
              </a:solidFill>
            </a:endParaRPr>
          </a:p>
          <a:p>
            <a:pPr indent="0" lvl="0" marL="0" rtl="0" algn="l">
              <a:spcBef>
                <a:spcPts val="800"/>
              </a:spcBef>
              <a:spcAft>
                <a:spcPts val="0"/>
              </a:spcAft>
              <a:buNone/>
            </a:pPr>
            <a:r>
              <a:rPr lang="en-GB" sz="2100">
                <a:solidFill>
                  <a:schemeClr val="dk1"/>
                </a:solidFill>
              </a:rPr>
              <a:t>TPU Coated Nylon is chosen based on results obtained through MatLab Simulation.</a:t>
            </a:r>
            <a:endParaRPr sz="2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0"/>
          <p:cNvSpPr txBox="1"/>
          <p:nvPr>
            <p:ph type="ctrTitle"/>
          </p:nvPr>
        </p:nvSpPr>
        <p:spPr>
          <a:xfrm>
            <a:off x="202050" y="372875"/>
            <a:ext cx="8520600" cy="747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Elongation Comparison</a:t>
            </a:r>
            <a:endParaRPr/>
          </a:p>
        </p:txBody>
      </p:sp>
      <p:pic>
        <p:nvPicPr>
          <p:cNvPr id="280" name="Google Shape;280;p50"/>
          <p:cNvPicPr preferRelativeResize="0"/>
          <p:nvPr/>
        </p:nvPicPr>
        <p:blipFill>
          <a:blip r:embed="rId3">
            <a:alphaModFix/>
          </a:blip>
          <a:stretch>
            <a:fillRect/>
          </a:stretch>
        </p:blipFill>
        <p:spPr>
          <a:xfrm>
            <a:off x="3329225" y="1076439"/>
            <a:ext cx="4505099" cy="32826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ctrTitle"/>
          </p:nvPr>
        </p:nvSpPr>
        <p:spPr>
          <a:xfrm>
            <a:off x="311700" y="0"/>
            <a:ext cx="8520600" cy="8784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Tensile Strength Comparison</a:t>
            </a:r>
            <a:endParaRPr/>
          </a:p>
        </p:txBody>
      </p:sp>
      <p:sp>
        <p:nvSpPr>
          <p:cNvPr id="286" name="Google Shape;286;p51"/>
          <p:cNvSpPr txBox="1"/>
          <p:nvPr>
            <p:ph idx="1" type="subTitle"/>
          </p:nvPr>
        </p:nvSpPr>
        <p:spPr>
          <a:xfrm>
            <a:off x="311700" y="1362125"/>
            <a:ext cx="4339200" cy="35298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287" name="Google Shape;287;p51"/>
          <p:cNvPicPr preferRelativeResize="0"/>
          <p:nvPr/>
        </p:nvPicPr>
        <p:blipFill>
          <a:blip r:embed="rId3">
            <a:alphaModFix/>
          </a:blip>
          <a:stretch>
            <a:fillRect/>
          </a:stretch>
        </p:blipFill>
        <p:spPr>
          <a:xfrm>
            <a:off x="2343025" y="878401"/>
            <a:ext cx="4717279" cy="3529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2"/>
          <p:cNvPicPr preferRelativeResize="0"/>
          <p:nvPr/>
        </p:nvPicPr>
        <p:blipFill>
          <a:blip r:embed="rId3">
            <a:alphaModFix/>
          </a:blip>
          <a:stretch>
            <a:fillRect/>
          </a:stretch>
        </p:blipFill>
        <p:spPr>
          <a:xfrm>
            <a:off x="152400" y="152400"/>
            <a:ext cx="8839201" cy="44451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3"/>
          <p:cNvSpPr txBox="1"/>
          <p:nvPr>
            <p:ph type="ctrTitle"/>
          </p:nvPr>
        </p:nvSpPr>
        <p:spPr>
          <a:xfrm>
            <a:off x="311700" y="276950"/>
            <a:ext cx="8520600" cy="14559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298" name="Google Shape;298;p53"/>
          <p:cNvSpPr txBox="1"/>
          <p:nvPr>
            <p:ph idx="1" type="subTitle"/>
          </p:nvPr>
        </p:nvSpPr>
        <p:spPr>
          <a:xfrm>
            <a:off x="311700" y="2221725"/>
            <a:ext cx="4056300" cy="2709900"/>
          </a:xfrm>
          <a:prstGeom prst="rect">
            <a:avLst/>
          </a:prstGeom>
        </p:spPr>
        <p:txBody>
          <a:bodyPr anchorCtr="0" anchor="t" bIns="34275" lIns="68575" spcFirstLastPara="1" rIns="68575" wrap="square" tIns="34275">
            <a:normAutofit/>
          </a:bodyPr>
          <a:lstStyle/>
          <a:p>
            <a:pPr indent="0" lvl="0" marL="0" rtl="0" algn="l">
              <a:lnSpc>
                <a:spcPct val="90000"/>
              </a:lnSpc>
              <a:spcBef>
                <a:spcPts val="800"/>
              </a:spcBef>
              <a:spcAft>
                <a:spcPts val="0"/>
              </a:spcAft>
              <a:buClr>
                <a:schemeClr val="dk1"/>
              </a:buClr>
              <a:buSzPts val="1100"/>
              <a:buFont typeface="Arial"/>
              <a:buNone/>
            </a:pPr>
            <a:r>
              <a:t/>
            </a:r>
            <a:endParaRPr sz="1500">
              <a:solidFill>
                <a:schemeClr val="dk1"/>
              </a:solidFill>
            </a:endParaRPr>
          </a:p>
          <a:p>
            <a:pPr indent="0" lvl="0" marL="0" rtl="0" algn="l">
              <a:lnSpc>
                <a:spcPct val="90000"/>
              </a:lnSpc>
              <a:spcBef>
                <a:spcPts val="800"/>
              </a:spcBef>
              <a:spcAft>
                <a:spcPts val="0"/>
              </a:spcAft>
              <a:buNone/>
            </a:pPr>
            <a:r>
              <a:rPr lang="en-GB" sz="1500">
                <a:solidFill>
                  <a:schemeClr val="dk1"/>
                </a:solidFill>
              </a:rPr>
              <a:t>The abrasion resistance of materials is usually determined by measuring the weight loss of a specimen in a standardized wear test as shown in the chart. </a:t>
            </a:r>
            <a:endParaRPr sz="15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GB" sz="1500">
                <a:solidFill>
                  <a:schemeClr val="dk1"/>
                </a:solidFill>
              </a:rPr>
              <a:t>It is evident that TPU shows superior abrasion resistance when compared to other materials.</a:t>
            </a:r>
            <a:endParaRPr/>
          </a:p>
        </p:txBody>
      </p:sp>
      <p:pic>
        <p:nvPicPr>
          <p:cNvPr id="299" name="Google Shape;299;p53"/>
          <p:cNvPicPr preferRelativeResize="0"/>
          <p:nvPr/>
        </p:nvPicPr>
        <p:blipFill>
          <a:blip r:embed="rId3">
            <a:alphaModFix/>
          </a:blip>
          <a:stretch>
            <a:fillRect/>
          </a:stretch>
        </p:blipFill>
        <p:spPr>
          <a:xfrm>
            <a:off x="4781200" y="2015875"/>
            <a:ext cx="4104250" cy="230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1143000" y="567599"/>
            <a:ext cx="6858000" cy="1024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b="1" lang="en-GB"/>
              <a:t>AIM</a:t>
            </a:r>
            <a:endParaRPr b="1"/>
          </a:p>
        </p:txBody>
      </p:sp>
      <p:sp>
        <p:nvSpPr>
          <p:cNvPr id="94" name="Google Shape;94;p18"/>
          <p:cNvSpPr txBox="1"/>
          <p:nvPr>
            <p:ph idx="1" type="subTitle"/>
          </p:nvPr>
        </p:nvSpPr>
        <p:spPr>
          <a:xfrm>
            <a:off x="1143000" y="2383478"/>
            <a:ext cx="6858000" cy="1241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2400"/>
              <a:t>To design and analyse soft everting vine robot and use them to replace traditional robots in search and rescue operations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ANSYS comparison of Materials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sp>
        <p:nvSpPr>
          <p:cNvPr id="309" name="Google Shape;309;p55"/>
          <p:cNvSpPr txBox="1"/>
          <p:nvPr>
            <p:ph type="ctrTitle"/>
          </p:nvPr>
        </p:nvSpPr>
        <p:spPr>
          <a:xfrm>
            <a:off x="445975" y="337225"/>
            <a:ext cx="6858000" cy="6585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GB"/>
              <a:t>Pressure vs Position for PET</a:t>
            </a:r>
            <a:endParaRPr/>
          </a:p>
        </p:txBody>
      </p:sp>
      <p:pic>
        <p:nvPicPr>
          <p:cNvPr id="310" name="Google Shape;310;p55"/>
          <p:cNvPicPr preferRelativeResize="0"/>
          <p:nvPr/>
        </p:nvPicPr>
        <p:blipFill rotWithShape="1">
          <a:blip r:embed="rId3">
            <a:alphaModFix/>
          </a:blip>
          <a:srcRect b="23065" l="0" r="0" t="0"/>
          <a:stretch/>
        </p:blipFill>
        <p:spPr>
          <a:xfrm>
            <a:off x="1143000" y="995725"/>
            <a:ext cx="6858000" cy="345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56"/>
          <p:cNvSpPr txBox="1"/>
          <p:nvPr>
            <p:ph type="ctrTitle"/>
          </p:nvPr>
        </p:nvSpPr>
        <p:spPr>
          <a:xfrm>
            <a:off x="1143000" y="469425"/>
            <a:ext cx="6858000" cy="12417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Clr>
                <a:schemeClr val="dk1"/>
              </a:buClr>
              <a:buSzPts val="990"/>
              <a:buFont typeface="Arial"/>
              <a:buNone/>
            </a:pPr>
            <a:r>
              <a:rPr lang="en-GB"/>
              <a:t>Pressure vs Position for LDPE</a:t>
            </a:r>
            <a:endParaRPr/>
          </a:p>
          <a:p>
            <a:pPr indent="0" lvl="0" marL="0" rtl="0" algn="ctr">
              <a:spcBef>
                <a:spcPts val="0"/>
              </a:spcBef>
              <a:spcAft>
                <a:spcPts val="0"/>
              </a:spcAft>
              <a:buNone/>
            </a:pPr>
            <a:r>
              <a:t/>
            </a:r>
            <a:endParaRPr/>
          </a:p>
        </p:txBody>
      </p:sp>
      <p:sp>
        <p:nvSpPr>
          <p:cNvPr id="316" name="Google Shape;316;p56"/>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17" name="Google Shape;317;p56"/>
          <p:cNvPicPr preferRelativeResize="0"/>
          <p:nvPr/>
        </p:nvPicPr>
        <p:blipFill rotWithShape="1">
          <a:blip r:embed="rId3">
            <a:alphaModFix/>
          </a:blip>
          <a:srcRect b="32776" l="830" r="-830" t="-26181"/>
          <a:stretch/>
        </p:blipFill>
        <p:spPr>
          <a:xfrm>
            <a:off x="962025" y="53750"/>
            <a:ext cx="7219950" cy="450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7"/>
          <p:cNvSpPr txBox="1"/>
          <p:nvPr>
            <p:ph type="ctrTitle"/>
          </p:nvPr>
        </p:nvSpPr>
        <p:spPr>
          <a:xfrm>
            <a:off x="1094925" y="529299"/>
            <a:ext cx="6858000" cy="12417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Clr>
                <a:schemeClr val="dk1"/>
              </a:buClr>
              <a:buSzPts val="990"/>
              <a:buFont typeface="Arial"/>
              <a:buNone/>
            </a:pPr>
            <a:r>
              <a:rPr lang="en-GB"/>
              <a:t>Pressure vs Position for PET</a:t>
            </a:r>
            <a:endParaRPr/>
          </a:p>
          <a:p>
            <a:pPr indent="0" lvl="0" marL="0" rtl="0" algn="ctr">
              <a:spcBef>
                <a:spcPts val="0"/>
              </a:spcBef>
              <a:spcAft>
                <a:spcPts val="0"/>
              </a:spcAft>
              <a:buNone/>
            </a:pPr>
            <a:r>
              <a:t/>
            </a:r>
            <a:endParaRPr/>
          </a:p>
        </p:txBody>
      </p:sp>
      <p:sp>
        <p:nvSpPr>
          <p:cNvPr id="323" name="Google Shape;323;p57"/>
          <p:cNvSpPr txBox="1"/>
          <p:nvPr>
            <p:ph idx="1" type="subTitle"/>
          </p:nvPr>
        </p:nvSpPr>
        <p:spPr>
          <a:xfrm>
            <a:off x="673225" y="1671175"/>
            <a:ext cx="7871400" cy="22722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GB" sz="1900"/>
              <a:t>This is the plot of static pressure vs position of the tube for ldpe and PET. It is observed that there is large variation of pressure for PET than ldpe. For ldpe the static pressure is approximately distributed. So ldpe is more preferable compared with PET.</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ph type="ctrTitle"/>
          </p:nvPr>
        </p:nvSpPr>
        <p:spPr>
          <a:xfrm>
            <a:off x="938700" y="156975"/>
            <a:ext cx="6858000" cy="9615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Force Analysis</a:t>
            </a:r>
            <a:endParaRPr/>
          </a:p>
        </p:txBody>
      </p:sp>
      <p:pic>
        <p:nvPicPr>
          <p:cNvPr id="329" name="Google Shape;329;p58"/>
          <p:cNvPicPr preferRelativeResize="0"/>
          <p:nvPr/>
        </p:nvPicPr>
        <p:blipFill rotWithShape="1">
          <a:blip r:embed="rId3">
            <a:alphaModFix/>
          </a:blip>
          <a:srcRect b="17675" l="7499" r="4888" t="0"/>
          <a:stretch/>
        </p:blipFill>
        <p:spPr>
          <a:xfrm>
            <a:off x="1363325" y="1193825"/>
            <a:ext cx="6008749" cy="3246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9"/>
          <p:cNvSpPr txBox="1"/>
          <p:nvPr>
            <p:ph type="ctrTitle"/>
          </p:nvPr>
        </p:nvSpPr>
        <p:spPr>
          <a:xfrm>
            <a:off x="614225" y="325225"/>
            <a:ext cx="6858000" cy="6081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GB"/>
              <a:t>Contour for PET material</a:t>
            </a:r>
            <a:endParaRPr/>
          </a:p>
        </p:txBody>
      </p:sp>
      <p:sp>
        <p:nvSpPr>
          <p:cNvPr id="335" name="Google Shape;335;p59"/>
          <p:cNvSpPr txBox="1"/>
          <p:nvPr>
            <p:ph idx="1" type="subTitle"/>
          </p:nvPr>
        </p:nvSpPr>
        <p:spPr>
          <a:xfrm>
            <a:off x="1143000" y="1430822"/>
            <a:ext cx="6858000" cy="25125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36" name="Google Shape;336;p59"/>
          <p:cNvPicPr preferRelativeResize="0"/>
          <p:nvPr/>
        </p:nvPicPr>
        <p:blipFill rotWithShape="1">
          <a:blip r:embed="rId3">
            <a:alphaModFix/>
          </a:blip>
          <a:srcRect b="19032" l="9419" r="-3990" t="4655"/>
          <a:stretch/>
        </p:blipFill>
        <p:spPr>
          <a:xfrm>
            <a:off x="2200250" y="1050300"/>
            <a:ext cx="6008774" cy="32735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type="ctrTitle"/>
          </p:nvPr>
        </p:nvSpPr>
        <p:spPr>
          <a:xfrm>
            <a:off x="969400" y="221273"/>
            <a:ext cx="6858000" cy="6852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GB"/>
              <a:t>Contour for LDPE</a:t>
            </a:r>
            <a:endParaRPr/>
          </a:p>
        </p:txBody>
      </p:sp>
      <p:pic>
        <p:nvPicPr>
          <p:cNvPr id="342" name="Google Shape;342;p60"/>
          <p:cNvPicPr preferRelativeResize="0"/>
          <p:nvPr/>
        </p:nvPicPr>
        <p:blipFill rotWithShape="1">
          <a:blip r:embed="rId3">
            <a:alphaModFix/>
          </a:blip>
          <a:srcRect b="30162" l="0" r="0" t="0"/>
          <a:stretch/>
        </p:blipFill>
        <p:spPr>
          <a:xfrm>
            <a:off x="1219000" y="965851"/>
            <a:ext cx="6608399" cy="3406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1"/>
          <p:cNvSpPr txBox="1"/>
          <p:nvPr>
            <p:ph type="ctrTitle"/>
          </p:nvPr>
        </p:nvSpPr>
        <p:spPr>
          <a:xfrm>
            <a:off x="1143000" y="841774"/>
            <a:ext cx="6858000" cy="1241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Contour comparison result </a:t>
            </a:r>
            <a:endParaRPr/>
          </a:p>
        </p:txBody>
      </p:sp>
      <p:sp>
        <p:nvSpPr>
          <p:cNvPr id="348" name="Google Shape;348;p61"/>
          <p:cNvSpPr txBox="1"/>
          <p:nvPr>
            <p:ph idx="1" type="subTitle"/>
          </p:nvPr>
        </p:nvSpPr>
        <p:spPr>
          <a:xfrm>
            <a:off x="1143000" y="2701528"/>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GB"/>
              <a:t>From the two contour </a:t>
            </a:r>
            <a:r>
              <a:rPr lang="en-GB"/>
              <a:t>analysis</a:t>
            </a:r>
            <a:r>
              <a:rPr lang="en-GB"/>
              <a:t>, it is observed that pressure loss is more in PET than compared to LDPE. Thus, LDPE is the better material for smaller pressure ranges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ph type="ctrTitle"/>
          </p:nvPr>
        </p:nvSpPr>
        <p:spPr>
          <a:xfrm>
            <a:off x="311700" y="234450"/>
            <a:ext cx="8520600" cy="967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i="1" lang="en-GB"/>
              <a:t>Robot Calculations :</a:t>
            </a:r>
            <a:endParaRPr b="1" i="1"/>
          </a:p>
        </p:txBody>
      </p:sp>
      <p:sp>
        <p:nvSpPr>
          <p:cNvPr id="354" name="Google Shape;354;p62"/>
          <p:cNvSpPr txBox="1"/>
          <p:nvPr>
            <p:ph idx="1" type="subTitle"/>
          </p:nvPr>
        </p:nvSpPr>
        <p:spPr>
          <a:xfrm>
            <a:off x="476200" y="1523025"/>
            <a:ext cx="8520600" cy="3421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a:t>Diameter of the main body</a:t>
            </a:r>
            <a:r>
              <a:rPr lang="en-GB"/>
              <a:t>: 10.16 cm</a:t>
            </a:r>
            <a:endParaRPr/>
          </a:p>
          <a:p>
            <a:pPr indent="0" lvl="0" marL="0" rtl="0" algn="l">
              <a:spcBef>
                <a:spcPts val="800"/>
              </a:spcBef>
              <a:spcAft>
                <a:spcPts val="0"/>
              </a:spcAft>
              <a:buNone/>
            </a:pPr>
            <a:r>
              <a:rPr b="1" lang="en-GB"/>
              <a:t>Length of main body</a:t>
            </a:r>
            <a:r>
              <a:rPr lang="en-GB"/>
              <a:t>: 2 m</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GB"/>
              <a:t>Maximum extension speed</a:t>
            </a:r>
            <a:r>
              <a:rPr lang="en-GB"/>
              <a:t>: 4 cm/s. </a:t>
            </a:r>
            <a:endParaRPr/>
          </a:p>
          <a:p>
            <a:pPr indent="0" lvl="0" marL="0" rtl="0" algn="l">
              <a:spcBef>
                <a:spcPts val="800"/>
              </a:spcBef>
              <a:spcAft>
                <a:spcPts val="0"/>
              </a:spcAft>
              <a:buNone/>
            </a:pPr>
            <a:r>
              <a:rPr b="1" lang="en-GB"/>
              <a:t>Maximum extension pressure</a:t>
            </a:r>
            <a:r>
              <a:rPr lang="en-GB"/>
              <a:t>: 20 KPa</a:t>
            </a:r>
            <a:endParaRPr/>
          </a:p>
          <a:p>
            <a:pPr indent="0" lvl="0" marL="0" rtl="0" algn="l">
              <a:spcBef>
                <a:spcPts val="800"/>
              </a:spcBef>
              <a:spcAft>
                <a:spcPts val="0"/>
              </a:spcAft>
              <a:buNone/>
            </a:pPr>
            <a:r>
              <a:rPr b="1" lang="en-GB"/>
              <a:t>Material thickness </a:t>
            </a:r>
            <a:r>
              <a:rPr lang="en-GB"/>
              <a:t>:  0.0005 cm</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ctrTitle"/>
          </p:nvPr>
        </p:nvSpPr>
        <p:spPr>
          <a:xfrm>
            <a:off x="174025" y="406048"/>
            <a:ext cx="6144600" cy="5247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GB"/>
              <a:t>Strength Calculations</a:t>
            </a:r>
            <a:endParaRPr/>
          </a:p>
        </p:txBody>
      </p:sp>
      <p:pic>
        <p:nvPicPr>
          <p:cNvPr id="360" name="Google Shape;360;p63"/>
          <p:cNvPicPr preferRelativeResize="0"/>
          <p:nvPr/>
        </p:nvPicPr>
        <p:blipFill>
          <a:blip r:embed="rId3">
            <a:alphaModFix/>
          </a:blip>
          <a:stretch>
            <a:fillRect/>
          </a:stretch>
        </p:blipFill>
        <p:spPr>
          <a:xfrm>
            <a:off x="527750" y="1063500"/>
            <a:ext cx="5437150" cy="321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ctrTitle"/>
          </p:nvPr>
        </p:nvSpPr>
        <p:spPr>
          <a:xfrm>
            <a:off x="1143000" y="652249"/>
            <a:ext cx="6858000" cy="8793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GB"/>
              <a:t>Objectives</a:t>
            </a:r>
            <a:endParaRPr/>
          </a:p>
        </p:txBody>
      </p:sp>
      <p:sp>
        <p:nvSpPr>
          <p:cNvPr id="100" name="Google Shape;100;p19"/>
          <p:cNvSpPr txBox="1"/>
          <p:nvPr>
            <p:ph idx="1" type="subTitle"/>
          </p:nvPr>
        </p:nvSpPr>
        <p:spPr>
          <a:xfrm>
            <a:off x="932100" y="1950903"/>
            <a:ext cx="6858000" cy="1241700"/>
          </a:xfrm>
          <a:prstGeom prst="rect">
            <a:avLst/>
          </a:prstGeom>
        </p:spPr>
        <p:txBody>
          <a:bodyPr anchorCtr="0" anchor="t" bIns="34275" lIns="68575" spcFirstLastPara="1" rIns="68575" wrap="square" tIns="34275">
            <a:noAutofit/>
          </a:bodyPr>
          <a:lstStyle/>
          <a:p>
            <a:pPr indent="-380682" lvl="0" marL="457200" rtl="0" algn="l">
              <a:lnSpc>
                <a:spcPct val="115000"/>
              </a:lnSpc>
              <a:spcBef>
                <a:spcPts val="800"/>
              </a:spcBef>
              <a:spcAft>
                <a:spcPts val="0"/>
              </a:spcAft>
              <a:buSzPts val="2395"/>
              <a:buChar char="●"/>
            </a:pPr>
            <a:r>
              <a:rPr lang="en-GB" sz="2395"/>
              <a:t>To perform </a:t>
            </a:r>
            <a:r>
              <a:rPr lang="en-GB" sz="2395"/>
              <a:t>literature</a:t>
            </a:r>
            <a:r>
              <a:rPr lang="en-GB" sz="2395"/>
              <a:t> survey ✓       </a:t>
            </a:r>
            <a:endParaRPr sz="2395"/>
          </a:p>
          <a:p>
            <a:pPr indent="-380682" lvl="0" marL="457200" rtl="0" algn="l">
              <a:lnSpc>
                <a:spcPct val="115000"/>
              </a:lnSpc>
              <a:spcBef>
                <a:spcPts val="0"/>
              </a:spcBef>
              <a:spcAft>
                <a:spcPts val="0"/>
              </a:spcAft>
              <a:buSzPts val="2395"/>
              <a:buChar char="●"/>
            </a:pPr>
            <a:r>
              <a:rPr lang="en-GB" sz="2395"/>
              <a:t>Material testing and selection of material  ✓</a:t>
            </a:r>
            <a:endParaRPr sz="2395"/>
          </a:p>
          <a:p>
            <a:pPr indent="-380682" lvl="0" marL="457200" rtl="0" algn="l">
              <a:lnSpc>
                <a:spcPct val="115000"/>
              </a:lnSpc>
              <a:spcBef>
                <a:spcPts val="0"/>
              </a:spcBef>
              <a:spcAft>
                <a:spcPts val="0"/>
              </a:spcAft>
              <a:buSzPts val="2395"/>
              <a:buChar char="●"/>
            </a:pPr>
            <a:r>
              <a:rPr lang="en-GB" sz="2395"/>
              <a:t>Ansys Simulation for pressure analysis   ✓</a:t>
            </a:r>
            <a:endParaRPr sz="2395"/>
          </a:p>
          <a:p>
            <a:pPr indent="-380682" lvl="0" marL="457200" rtl="0" algn="l">
              <a:lnSpc>
                <a:spcPct val="115000"/>
              </a:lnSpc>
              <a:spcBef>
                <a:spcPts val="0"/>
              </a:spcBef>
              <a:spcAft>
                <a:spcPts val="0"/>
              </a:spcAft>
              <a:buSzPts val="2395"/>
              <a:buChar char="●"/>
            </a:pPr>
            <a:r>
              <a:rPr lang="en-GB" sz="2395"/>
              <a:t>MATLAB simulation of robot</a:t>
            </a:r>
            <a:endParaRPr sz="2395"/>
          </a:p>
          <a:p>
            <a:pPr indent="-380682" lvl="0" marL="457200" rtl="0" algn="l">
              <a:lnSpc>
                <a:spcPct val="115000"/>
              </a:lnSpc>
              <a:spcBef>
                <a:spcPts val="0"/>
              </a:spcBef>
              <a:spcAft>
                <a:spcPts val="0"/>
              </a:spcAft>
              <a:buSzPts val="2395"/>
              <a:buChar char="●"/>
            </a:pPr>
            <a:r>
              <a:rPr lang="en-GB" sz="2395"/>
              <a:t>Prototyping of Robot</a:t>
            </a:r>
            <a:endParaRPr sz="2395"/>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4"/>
          <p:cNvSpPr txBox="1"/>
          <p:nvPr>
            <p:ph type="ctrTitle"/>
          </p:nvPr>
        </p:nvSpPr>
        <p:spPr>
          <a:xfrm>
            <a:off x="1060075" y="593051"/>
            <a:ext cx="6858000" cy="2230200"/>
          </a:xfrm>
          <a:prstGeom prst="rect">
            <a:avLst/>
          </a:prstGeom>
        </p:spPr>
        <p:txBody>
          <a:bodyPr anchorCtr="0" anchor="b" bIns="34275" lIns="68575" spcFirstLastPara="1" rIns="68575" wrap="square" tIns="34275">
            <a:normAutofit/>
          </a:bodyPr>
          <a:lstStyle/>
          <a:p>
            <a:pPr indent="0" lvl="0" marL="0" rtl="0" algn="l">
              <a:lnSpc>
                <a:spcPct val="115000"/>
              </a:lnSpc>
              <a:spcBef>
                <a:spcPts val="0"/>
              </a:spcBef>
              <a:spcAft>
                <a:spcPts val="0"/>
              </a:spcAft>
              <a:buNone/>
            </a:pPr>
            <a:r>
              <a:rPr lang="en-GB" sz="1500">
                <a:solidFill>
                  <a:srgbClr val="000000"/>
                </a:solidFill>
                <a:latin typeface="Arial"/>
                <a:ea typeface="Arial"/>
                <a:cs typeface="Arial"/>
                <a:sym typeface="Arial"/>
              </a:rPr>
              <a:t>Tensile Strength, Yield of LDPE ( at room temp) = 8.48 - 26.2 MPa</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1000">
                <a:highlight>
                  <a:srgbClr val="E9E9E9"/>
                </a:highlight>
                <a:latin typeface="Arial"/>
                <a:ea typeface="Arial"/>
                <a:cs typeface="Arial"/>
                <a:sym typeface="Arial"/>
              </a:rPr>
              <a:t>Average value: 12.7 MPa Grade Count:27</a:t>
            </a:r>
            <a:r>
              <a:rPr lang="en-GB" sz="1500">
                <a:solidFill>
                  <a:srgbClr val="000000"/>
                </a:solidFill>
                <a:latin typeface="Arial"/>
                <a:ea typeface="Arial"/>
                <a:cs typeface="Arial"/>
                <a:sym typeface="Arial"/>
              </a:rPr>
              <a:t>		</a:t>
            </a:r>
            <a:r>
              <a:rPr lang="en-GB" sz="788">
                <a:solidFill>
                  <a:srgbClr val="000000"/>
                </a:solidFill>
                <a:latin typeface="Arial"/>
                <a:ea typeface="Arial"/>
                <a:cs typeface="Arial"/>
                <a:sym typeface="Arial"/>
              </a:rPr>
              <a:t>http://www.matweb.com/search/datasheet_print.aspx?matguid=b34a78d271064c4f85f28a9ffaf94045</a:t>
            </a:r>
            <a:endParaRPr sz="788">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788">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788">
              <a:solidFill>
                <a:srgbClr val="000000"/>
              </a:solidFill>
              <a:latin typeface="Arial"/>
              <a:ea typeface="Arial"/>
              <a:cs typeface="Arial"/>
              <a:sym typeface="Arial"/>
            </a:endParaRPr>
          </a:p>
          <a:p>
            <a:pPr indent="0" lvl="0" marL="0" rtl="0" algn="r">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ctr">
              <a:spcBef>
                <a:spcPts val="0"/>
              </a:spcBef>
              <a:spcAft>
                <a:spcPts val="0"/>
              </a:spcAft>
              <a:buNone/>
            </a:pPr>
            <a:r>
              <a:t/>
            </a:r>
            <a:endParaRPr sz="5000">
              <a:latin typeface="Arial"/>
              <a:ea typeface="Arial"/>
              <a:cs typeface="Arial"/>
              <a:sym typeface="Arial"/>
            </a:endParaRPr>
          </a:p>
        </p:txBody>
      </p:sp>
      <p:sp>
        <p:nvSpPr>
          <p:cNvPr id="366" name="Google Shape;366;p64"/>
          <p:cNvSpPr txBox="1"/>
          <p:nvPr>
            <p:ph idx="1" type="subTitle"/>
          </p:nvPr>
        </p:nvSpPr>
        <p:spPr>
          <a:xfrm>
            <a:off x="-496225" y="2028150"/>
            <a:ext cx="9774600" cy="12417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rPr b="1" lang="en-GB" sz="2100"/>
              <a:t>Bursting Pressure ( Pmax) </a:t>
            </a:r>
            <a:r>
              <a:rPr lang="en-GB" sz="2100"/>
              <a:t>= 2St/D </a:t>
            </a:r>
            <a:r>
              <a:rPr lang="en-GB" sz="1500"/>
              <a:t>Where S=tensile strength of the material</a:t>
            </a:r>
            <a:endParaRPr/>
          </a:p>
          <a:p>
            <a:pPr indent="0" lvl="0" marL="0" rtl="0" algn="ctr">
              <a:spcBef>
                <a:spcPts val="800"/>
              </a:spcBef>
              <a:spcAft>
                <a:spcPts val="0"/>
              </a:spcAft>
              <a:buNone/>
            </a:pPr>
            <a:r>
              <a:rPr lang="en-GB"/>
              <a:t>= 2x12.7x10^6 x 50 x 10^-6x100 /(4x2.54)=125000 Pa</a:t>
            </a:r>
            <a:endParaRPr/>
          </a:p>
          <a:p>
            <a:pPr indent="0" lvl="0" marL="0" rtl="0" algn="ctr">
              <a:spcBef>
                <a:spcPts val="800"/>
              </a:spcBef>
              <a:spcAft>
                <a:spcPts val="0"/>
              </a:spcAft>
              <a:buNone/>
            </a:pPr>
            <a:r>
              <a:rPr lang="en-GB"/>
              <a:t>= 125 Kpa</a:t>
            </a:r>
            <a:endParaRPr/>
          </a:p>
          <a:p>
            <a:pPr indent="0" lvl="0" marL="0" rtl="0" algn="ctr">
              <a:spcBef>
                <a:spcPts val="800"/>
              </a:spcBef>
              <a:spcAft>
                <a:spcPts val="0"/>
              </a:spcAft>
              <a:buNone/>
            </a:pPr>
            <a:r>
              <a:rPr lang="en-GB"/>
              <a:t>= 18.13 psi</a:t>
            </a:r>
            <a:endParaRPr/>
          </a:p>
        </p:txBody>
      </p:sp>
      <p:sp>
        <p:nvSpPr>
          <p:cNvPr id="367" name="Google Shape;367;p64"/>
          <p:cNvSpPr txBox="1"/>
          <p:nvPr/>
        </p:nvSpPr>
        <p:spPr>
          <a:xfrm>
            <a:off x="1326600" y="3411225"/>
            <a:ext cx="6490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Our working range = 2-3 psi</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Factor of Safety for failure due to bursting = </a:t>
            </a:r>
            <a:r>
              <a:rPr b="1" lang="en-GB" sz="1900">
                <a:solidFill>
                  <a:schemeClr val="dk1"/>
                </a:solidFill>
                <a:latin typeface="Calibri"/>
                <a:ea typeface="Calibri"/>
                <a:cs typeface="Calibri"/>
                <a:sym typeface="Calibri"/>
              </a:rPr>
              <a:t>6-9</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5"/>
          <p:cNvPicPr preferRelativeResize="0"/>
          <p:nvPr/>
        </p:nvPicPr>
        <p:blipFill>
          <a:blip r:embed="rId3">
            <a:alphaModFix/>
          </a:blip>
          <a:stretch>
            <a:fillRect/>
          </a:stretch>
        </p:blipFill>
        <p:spPr>
          <a:xfrm>
            <a:off x="2641250" y="314575"/>
            <a:ext cx="6502750" cy="1724300"/>
          </a:xfrm>
          <a:prstGeom prst="rect">
            <a:avLst/>
          </a:prstGeom>
          <a:noFill/>
          <a:ln>
            <a:noFill/>
          </a:ln>
        </p:spPr>
      </p:pic>
      <p:sp>
        <p:nvSpPr>
          <p:cNvPr id="373" name="Google Shape;373;p65"/>
          <p:cNvSpPr txBox="1"/>
          <p:nvPr>
            <p:ph idx="1" type="body"/>
          </p:nvPr>
        </p:nvSpPr>
        <p:spPr>
          <a:xfrm>
            <a:off x="628650" y="172016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GB" sz="1800"/>
              <a:t>From [16]</a:t>
            </a:r>
            <a:endParaRPr sz="1800"/>
          </a:p>
          <a:p>
            <a:pPr indent="0" lvl="0" marL="0" rtl="0" algn="l">
              <a:spcBef>
                <a:spcPts val="800"/>
              </a:spcBef>
              <a:spcAft>
                <a:spcPts val="0"/>
              </a:spcAft>
              <a:buNone/>
            </a:pPr>
            <a:r>
              <a:rPr lang="en-GB" sz="1800"/>
              <a:t>F</a:t>
            </a:r>
            <a:r>
              <a:rPr baseline="-25000" lang="en-GB" sz="1800"/>
              <a:t>collapse </a:t>
            </a:r>
            <a:r>
              <a:rPr lang="en-GB" sz="1800"/>
              <a:t>=  πR</a:t>
            </a:r>
            <a:r>
              <a:rPr baseline="30000" lang="en-GB" sz="1800"/>
              <a:t>3</a:t>
            </a:r>
            <a:r>
              <a:rPr lang="en-GB" sz="1800"/>
              <a:t>P/L</a:t>
            </a:r>
            <a:endParaRPr sz="1800"/>
          </a:p>
          <a:p>
            <a:pPr indent="0" lvl="0" marL="0" rtl="0" algn="l">
              <a:spcBef>
                <a:spcPts val="800"/>
              </a:spcBef>
              <a:spcAft>
                <a:spcPts val="0"/>
              </a:spcAft>
              <a:buNone/>
            </a:pPr>
            <a:r>
              <a:rPr lang="en-GB" sz="1800"/>
              <a:t>L = </a:t>
            </a:r>
            <a:r>
              <a:rPr lang="en-GB" sz="1800"/>
              <a:t>πR</a:t>
            </a:r>
            <a:r>
              <a:rPr baseline="30000" lang="en-GB" sz="1800"/>
              <a:t>3</a:t>
            </a:r>
            <a:r>
              <a:rPr lang="en-GB" sz="1800"/>
              <a:t>P/F</a:t>
            </a:r>
            <a:r>
              <a:rPr baseline="-25000" lang="en-GB" sz="1800"/>
              <a:t>collapse</a:t>
            </a:r>
            <a:endParaRPr sz="1800"/>
          </a:p>
          <a:p>
            <a:pPr indent="0" lvl="0" marL="0" rtl="0" algn="l">
              <a:spcBef>
                <a:spcPts val="800"/>
              </a:spcBef>
              <a:spcAft>
                <a:spcPts val="0"/>
              </a:spcAft>
              <a:buNone/>
            </a:pPr>
            <a:r>
              <a:rPr lang="en-GB" sz="1800"/>
              <a:t>L = (3.14x0.1016</a:t>
            </a:r>
            <a:r>
              <a:rPr baseline="30000" lang="en-GB" sz="1800"/>
              <a:t>3</a:t>
            </a:r>
            <a:r>
              <a:rPr lang="en-GB" sz="1800"/>
              <a:t>x20684.3)/(0.25x9.81)</a:t>
            </a:r>
            <a:endParaRPr sz="1800"/>
          </a:p>
          <a:p>
            <a:pPr indent="0" lvl="0" marL="0" rtl="0" algn="l">
              <a:spcBef>
                <a:spcPts val="800"/>
              </a:spcBef>
              <a:spcAft>
                <a:spcPts val="0"/>
              </a:spcAft>
              <a:buNone/>
            </a:pPr>
            <a:r>
              <a:rPr lang="en-GB" sz="1800"/>
              <a:t>L = 27.788 m</a:t>
            </a:r>
            <a:endParaRPr sz="1800"/>
          </a:p>
          <a:p>
            <a:pPr indent="0" lvl="0" marL="0" rtl="0" algn="l">
              <a:spcBef>
                <a:spcPts val="800"/>
              </a:spcBef>
              <a:spcAft>
                <a:spcPts val="0"/>
              </a:spcAft>
              <a:buNone/>
            </a:pPr>
            <a:r>
              <a:rPr lang="en-GB" sz="1800"/>
              <a:t>That means for the length beyond </a:t>
            </a:r>
            <a:r>
              <a:rPr b="1" lang="en-GB" sz="1800"/>
              <a:t>27.788m</a:t>
            </a:r>
            <a:r>
              <a:rPr lang="en-GB" sz="1800"/>
              <a:t> the robot would collapse</a:t>
            </a:r>
            <a:endParaRPr sz="1800"/>
          </a:p>
          <a:p>
            <a:pPr indent="0" lvl="0" marL="0" rtl="0" algn="l">
              <a:spcBef>
                <a:spcPts val="800"/>
              </a:spcBef>
              <a:spcAft>
                <a:spcPts val="0"/>
              </a:spcAft>
              <a:buNone/>
            </a:pPr>
            <a:r>
              <a:rPr lang="en-GB" sz="1800"/>
              <a:t> with the force of</a:t>
            </a:r>
            <a:r>
              <a:rPr b="1" lang="en-GB" sz="1800"/>
              <a:t> 2.4525N </a:t>
            </a:r>
            <a:r>
              <a:rPr lang="en-GB" sz="1800"/>
              <a:t>(weight of the cap).</a:t>
            </a:r>
            <a:endParaRPr sz="1800"/>
          </a:p>
          <a:p>
            <a:pPr indent="0" lvl="0" marL="0" rtl="0" algn="l">
              <a:spcBef>
                <a:spcPts val="800"/>
              </a:spcBef>
              <a:spcAft>
                <a:spcPts val="0"/>
              </a:spcAft>
              <a:buNone/>
            </a:pPr>
            <a:r>
              <a:rPr lang="en-GB" sz="1800"/>
              <a:t>For safe side, our </a:t>
            </a:r>
            <a:r>
              <a:rPr b="1" lang="en-GB" sz="1800"/>
              <a:t>proposed length considered is 2 m.</a:t>
            </a:r>
            <a:r>
              <a:rPr b="1" lang="en-GB"/>
              <a:t> </a:t>
            </a:r>
            <a:endParaRPr b="1"/>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374" name="Google Shape;374;p65"/>
          <p:cNvSpPr txBox="1"/>
          <p:nvPr/>
        </p:nvSpPr>
        <p:spPr>
          <a:xfrm>
            <a:off x="361925" y="476425"/>
            <a:ext cx="227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latin typeface="Calibri"/>
                <a:ea typeface="Calibri"/>
                <a:cs typeface="Calibri"/>
                <a:sym typeface="Calibri"/>
              </a:rPr>
              <a:t>Load </a:t>
            </a:r>
            <a:r>
              <a:rPr b="1" lang="en-GB" sz="2800">
                <a:solidFill>
                  <a:schemeClr val="dk1"/>
                </a:solidFill>
                <a:latin typeface="Calibri"/>
                <a:ea typeface="Calibri"/>
                <a:cs typeface="Calibri"/>
                <a:sym typeface="Calibri"/>
              </a:rPr>
              <a:t>Bearing </a:t>
            </a:r>
            <a:r>
              <a:rPr b="1" lang="en-GB" sz="2800">
                <a:latin typeface="Calibri"/>
                <a:ea typeface="Calibri"/>
                <a:cs typeface="Calibri"/>
                <a:sym typeface="Calibri"/>
              </a:rPr>
              <a:t> Capacity</a:t>
            </a:r>
            <a:endParaRPr b="1" sz="28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6"/>
          <p:cNvSpPr txBox="1"/>
          <p:nvPr>
            <p:ph idx="1" type="body"/>
          </p:nvPr>
        </p:nvSpPr>
        <p:spPr>
          <a:xfrm>
            <a:off x="628650" y="886694"/>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For L = 2m</a:t>
            </a:r>
            <a:endParaRPr/>
          </a:p>
          <a:p>
            <a:pPr indent="0" lvl="0" marL="0" rtl="0" algn="l">
              <a:spcBef>
                <a:spcPts val="800"/>
              </a:spcBef>
              <a:spcAft>
                <a:spcPts val="0"/>
              </a:spcAft>
              <a:buNone/>
            </a:pPr>
            <a:r>
              <a:rPr b="1" lang="en-GB"/>
              <a:t>F</a:t>
            </a:r>
            <a:r>
              <a:rPr b="1" baseline="-25000" lang="en-GB"/>
              <a:t>collapse </a:t>
            </a:r>
            <a:r>
              <a:rPr lang="en-GB"/>
              <a:t>= πR</a:t>
            </a:r>
            <a:r>
              <a:rPr baseline="30000" lang="en-GB"/>
              <a:t>3</a:t>
            </a:r>
            <a:r>
              <a:rPr lang="en-GB"/>
              <a:t>P/L</a:t>
            </a:r>
            <a:endParaRPr/>
          </a:p>
          <a:p>
            <a:pPr indent="0" lvl="0" marL="0" rtl="0" algn="l">
              <a:spcBef>
                <a:spcPts val="800"/>
              </a:spcBef>
              <a:spcAft>
                <a:spcPts val="0"/>
              </a:spcAft>
              <a:buNone/>
            </a:pPr>
            <a:r>
              <a:rPr b="1" lang="en-GB"/>
              <a:t>F</a:t>
            </a:r>
            <a:r>
              <a:rPr b="1" baseline="-25000" lang="en-GB"/>
              <a:t>collapse </a:t>
            </a:r>
            <a:r>
              <a:rPr lang="en-GB"/>
              <a:t>= (3.14x0.1016</a:t>
            </a:r>
            <a:r>
              <a:rPr baseline="30000" lang="en-GB"/>
              <a:t>3</a:t>
            </a:r>
            <a:r>
              <a:rPr lang="en-GB"/>
              <a:t>x20684.3)/2</a:t>
            </a:r>
            <a:endParaRPr/>
          </a:p>
          <a:p>
            <a:pPr indent="0" lvl="0" marL="0" rtl="0" algn="l">
              <a:spcBef>
                <a:spcPts val="800"/>
              </a:spcBef>
              <a:spcAft>
                <a:spcPts val="0"/>
              </a:spcAft>
              <a:buNone/>
            </a:pPr>
            <a:r>
              <a:rPr b="1" lang="en-GB"/>
              <a:t>F</a:t>
            </a:r>
            <a:r>
              <a:rPr b="1" baseline="-25000" lang="en-GB"/>
              <a:t>collapse</a:t>
            </a:r>
            <a:r>
              <a:rPr b="1" lang="en-GB"/>
              <a:t> </a:t>
            </a:r>
            <a:r>
              <a:rPr lang="en-GB"/>
              <a:t>= 34.075N</a:t>
            </a:r>
            <a:endParaRPr/>
          </a:p>
          <a:p>
            <a:pPr indent="0" lvl="0" marL="0" rtl="0" algn="l">
              <a:spcBef>
                <a:spcPts val="800"/>
              </a:spcBef>
              <a:spcAft>
                <a:spcPts val="0"/>
              </a:spcAft>
              <a:buNone/>
            </a:pPr>
            <a:r>
              <a:rPr lang="en-GB"/>
              <a:t>Taking </a:t>
            </a:r>
            <a:r>
              <a:rPr b="1" lang="en-GB"/>
              <a:t>factor of safety as 2,</a:t>
            </a:r>
            <a:endParaRPr b="1"/>
          </a:p>
          <a:p>
            <a:pPr indent="0" lvl="0" marL="0" rtl="0" algn="l">
              <a:spcBef>
                <a:spcPts val="800"/>
              </a:spcBef>
              <a:spcAft>
                <a:spcPts val="0"/>
              </a:spcAft>
              <a:buNone/>
            </a:pPr>
            <a:r>
              <a:rPr lang="en-GB"/>
              <a:t>Collapse force would be coming out as = 34.075/2</a:t>
            </a:r>
            <a:endParaRPr/>
          </a:p>
          <a:p>
            <a:pPr indent="0" lvl="0" marL="0" rtl="0" algn="l">
              <a:spcBef>
                <a:spcPts val="800"/>
              </a:spcBef>
              <a:spcAft>
                <a:spcPts val="0"/>
              </a:spcAft>
              <a:buNone/>
            </a:pPr>
            <a:r>
              <a:rPr lang="en-GB"/>
              <a:t>							F </a:t>
            </a:r>
            <a:r>
              <a:rPr lang="en-GB" sz="1700"/>
              <a:t>load</a:t>
            </a:r>
            <a:r>
              <a:rPr lang="en-GB"/>
              <a:t>	  = 17.0375 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a:t>Velocity</a:t>
            </a:r>
            <a:r>
              <a:rPr lang="en-GB"/>
              <a:t> = Flow rate/area = 0.000366666/0.0081073 = 0.0452 m/sec </a:t>
            </a:r>
            <a:endParaRPr/>
          </a:p>
          <a:p>
            <a:pPr indent="0" lvl="0" marL="0" rtl="0" algn="l">
              <a:spcBef>
                <a:spcPts val="800"/>
              </a:spcBef>
              <a:spcAft>
                <a:spcPts val="0"/>
              </a:spcAft>
              <a:buNone/>
            </a:pPr>
            <a:r>
              <a:rPr lang="en-GB"/>
              <a:t>               = 4.5 cm/sec</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GB"/>
              <a:t>Approx time to expand</a:t>
            </a:r>
            <a:r>
              <a:rPr lang="en-GB"/>
              <a:t> = 200/4.5 = 40 seconds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8"/>
          <p:cNvSpPr txBox="1"/>
          <p:nvPr/>
        </p:nvSpPr>
        <p:spPr>
          <a:xfrm>
            <a:off x="831725" y="147200"/>
            <a:ext cx="7362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4400">
                <a:latin typeface="Raleway"/>
                <a:ea typeface="Raleway"/>
                <a:cs typeface="Raleway"/>
                <a:sym typeface="Raleway"/>
              </a:rPr>
              <a:t>Steering Mechanism </a:t>
            </a:r>
            <a:endParaRPr b="1" i="1" sz="4400">
              <a:latin typeface="Raleway"/>
              <a:ea typeface="Raleway"/>
              <a:cs typeface="Raleway"/>
              <a:sym typeface="Raleway"/>
            </a:endParaRPr>
          </a:p>
        </p:txBody>
      </p:sp>
      <p:sp>
        <p:nvSpPr>
          <p:cNvPr id="390" name="Google Shape;390;p68"/>
          <p:cNvSpPr txBox="1"/>
          <p:nvPr/>
        </p:nvSpPr>
        <p:spPr>
          <a:xfrm>
            <a:off x="359775" y="1471700"/>
            <a:ext cx="9081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solidFill>
                  <a:srgbClr val="205493"/>
                </a:solidFill>
              </a:rPr>
              <a:t>Steering of the robot will mainly be of two types:</a:t>
            </a:r>
            <a:endParaRPr sz="3100">
              <a:solidFill>
                <a:srgbClr val="205493"/>
              </a:solidFill>
            </a:endParaRPr>
          </a:p>
          <a:p>
            <a:pPr indent="0" lvl="0" marL="0" rtl="0" algn="l">
              <a:spcBef>
                <a:spcPts val="0"/>
              </a:spcBef>
              <a:spcAft>
                <a:spcPts val="0"/>
              </a:spcAft>
              <a:buNone/>
            </a:pPr>
            <a:r>
              <a:t/>
            </a:r>
            <a:endParaRPr sz="3100"/>
          </a:p>
          <a:p>
            <a:pPr indent="-387350" lvl="0" marL="457200" rtl="0" algn="l">
              <a:spcBef>
                <a:spcPts val="0"/>
              </a:spcBef>
              <a:spcAft>
                <a:spcPts val="0"/>
              </a:spcAft>
              <a:buSzPts val="2500"/>
              <a:buAutoNum type="arabicParenR"/>
            </a:pPr>
            <a:r>
              <a:rPr lang="en-GB" sz="2500"/>
              <a:t>Passive Steering</a:t>
            </a:r>
            <a:r>
              <a:rPr lang="en-GB" sz="2500"/>
              <a:t>                     2)</a:t>
            </a:r>
            <a:r>
              <a:rPr lang="en-GB" sz="2500"/>
              <a:t>Active Steering</a:t>
            </a:r>
            <a:endParaRPr sz="2500"/>
          </a:p>
          <a:p>
            <a:pPr indent="0" lvl="0" marL="457200" rtl="0" algn="l">
              <a:spcBef>
                <a:spcPts val="0"/>
              </a:spcBef>
              <a:spcAft>
                <a:spcPts val="0"/>
              </a:spcAft>
              <a:buNone/>
            </a:pPr>
            <a:r>
              <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9"/>
          <p:cNvPicPr preferRelativeResize="0"/>
          <p:nvPr/>
        </p:nvPicPr>
        <p:blipFill>
          <a:blip r:embed="rId3">
            <a:alphaModFix/>
          </a:blip>
          <a:stretch>
            <a:fillRect/>
          </a:stretch>
        </p:blipFill>
        <p:spPr>
          <a:xfrm>
            <a:off x="218050" y="852800"/>
            <a:ext cx="8839199" cy="33017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70"/>
          <p:cNvPicPr preferRelativeResize="0"/>
          <p:nvPr/>
        </p:nvPicPr>
        <p:blipFill>
          <a:blip r:embed="rId3">
            <a:alphaModFix/>
          </a:blip>
          <a:stretch>
            <a:fillRect/>
          </a:stretch>
        </p:blipFill>
        <p:spPr>
          <a:xfrm>
            <a:off x="4529347" y="592925"/>
            <a:ext cx="4166599" cy="3706125"/>
          </a:xfrm>
          <a:prstGeom prst="rect">
            <a:avLst/>
          </a:prstGeom>
          <a:noFill/>
          <a:ln>
            <a:noFill/>
          </a:ln>
        </p:spPr>
      </p:pic>
      <p:sp>
        <p:nvSpPr>
          <p:cNvPr id="401" name="Google Shape;401;p70"/>
          <p:cNvSpPr txBox="1"/>
          <p:nvPr/>
        </p:nvSpPr>
        <p:spPr>
          <a:xfrm>
            <a:off x="679925" y="1940700"/>
            <a:ext cx="297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500">
                <a:latin typeface="Calibri"/>
                <a:ea typeface="Calibri"/>
                <a:cs typeface="Calibri"/>
                <a:sym typeface="Calibri"/>
              </a:rPr>
              <a:t>Pre-forming using tape</a:t>
            </a:r>
            <a:endParaRPr b="1" sz="35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1"/>
          <p:cNvPicPr preferRelativeResize="0"/>
          <p:nvPr/>
        </p:nvPicPr>
        <p:blipFill rotWithShape="1">
          <a:blip r:embed="rId3">
            <a:alphaModFix/>
          </a:blip>
          <a:srcRect b="-1853" l="0" r="0" t="18748"/>
          <a:stretch/>
        </p:blipFill>
        <p:spPr>
          <a:xfrm>
            <a:off x="522025" y="382450"/>
            <a:ext cx="7961401" cy="3639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72"/>
          <p:cNvPicPr preferRelativeResize="0"/>
          <p:nvPr/>
        </p:nvPicPr>
        <p:blipFill>
          <a:blip r:embed="rId3">
            <a:alphaModFix/>
          </a:blip>
          <a:stretch>
            <a:fillRect/>
          </a:stretch>
        </p:blipFill>
        <p:spPr>
          <a:xfrm>
            <a:off x="1485900" y="627575"/>
            <a:ext cx="6172200" cy="3590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73"/>
          <p:cNvPicPr preferRelativeResize="0"/>
          <p:nvPr/>
        </p:nvPicPr>
        <p:blipFill rotWithShape="1">
          <a:blip r:embed="rId3">
            <a:alphaModFix/>
          </a:blip>
          <a:srcRect b="0" l="0" r="30795" t="4039"/>
          <a:stretch/>
        </p:blipFill>
        <p:spPr>
          <a:xfrm>
            <a:off x="3385825" y="0"/>
            <a:ext cx="5561150" cy="4643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1445198" y="651075"/>
            <a:ext cx="6374400" cy="6807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b="1" i="1" lang="en-GB">
                <a:latin typeface="Raleway"/>
                <a:ea typeface="Raleway"/>
                <a:cs typeface="Raleway"/>
                <a:sym typeface="Raleway"/>
              </a:rPr>
              <a:t>Inspiration</a:t>
            </a:r>
            <a:endParaRPr b="1" i="1">
              <a:latin typeface="Raleway"/>
              <a:ea typeface="Raleway"/>
              <a:cs typeface="Raleway"/>
              <a:sym typeface="Raleway"/>
            </a:endParaRPr>
          </a:p>
        </p:txBody>
      </p:sp>
      <p:pic>
        <p:nvPicPr>
          <p:cNvPr id="106" name="Google Shape;106;p20"/>
          <p:cNvPicPr preferRelativeResize="0"/>
          <p:nvPr/>
        </p:nvPicPr>
        <p:blipFill>
          <a:blip r:embed="rId3">
            <a:alphaModFix/>
          </a:blip>
          <a:stretch>
            <a:fillRect/>
          </a:stretch>
        </p:blipFill>
        <p:spPr>
          <a:xfrm>
            <a:off x="6107575" y="511250"/>
            <a:ext cx="2813239" cy="3827998"/>
          </a:xfrm>
          <a:prstGeom prst="rect">
            <a:avLst/>
          </a:prstGeom>
          <a:noFill/>
          <a:ln>
            <a:noFill/>
          </a:ln>
        </p:spPr>
      </p:pic>
      <p:pic>
        <p:nvPicPr>
          <p:cNvPr id="107" name="Google Shape;107;p20"/>
          <p:cNvPicPr preferRelativeResize="0"/>
          <p:nvPr/>
        </p:nvPicPr>
        <p:blipFill>
          <a:blip r:embed="rId4">
            <a:alphaModFix/>
          </a:blip>
          <a:stretch>
            <a:fillRect/>
          </a:stretch>
        </p:blipFill>
        <p:spPr>
          <a:xfrm>
            <a:off x="4133700" y="1521600"/>
            <a:ext cx="1826675" cy="2817649"/>
          </a:xfrm>
          <a:prstGeom prst="rect">
            <a:avLst/>
          </a:prstGeom>
          <a:noFill/>
          <a:ln>
            <a:noFill/>
          </a:ln>
        </p:spPr>
      </p:pic>
      <p:sp>
        <p:nvSpPr>
          <p:cNvPr id="108" name="Google Shape;108;p20"/>
          <p:cNvSpPr txBox="1"/>
          <p:nvPr/>
        </p:nvSpPr>
        <p:spPr>
          <a:xfrm>
            <a:off x="144250" y="1588775"/>
            <a:ext cx="4085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Vines for example Grape vines grow from tip and elongate, while their roots remain fixed in the ground. Our robot is inspired from vines and follows a similar tip growth model</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4"/>
          <p:cNvPicPr preferRelativeResize="0"/>
          <p:nvPr/>
        </p:nvPicPr>
        <p:blipFill>
          <a:blip r:embed="rId3">
            <a:alphaModFix/>
          </a:blip>
          <a:stretch>
            <a:fillRect/>
          </a:stretch>
        </p:blipFill>
        <p:spPr>
          <a:xfrm>
            <a:off x="1043050" y="411975"/>
            <a:ext cx="7809476" cy="3814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5"/>
          <p:cNvPicPr preferRelativeResize="0"/>
          <p:nvPr/>
        </p:nvPicPr>
        <p:blipFill>
          <a:blip r:embed="rId3">
            <a:alphaModFix/>
          </a:blip>
          <a:stretch>
            <a:fillRect/>
          </a:stretch>
        </p:blipFill>
        <p:spPr>
          <a:xfrm>
            <a:off x="94475" y="453725"/>
            <a:ext cx="8839201" cy="3432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76"/>
          <p:cNvPicPr preferRelativeResize="0"/>
          <p:nvPr/>
        </p:nvPicPr>
        <p:blipFill rotWithShape="1">
          <a:blip r:embed="rId3">
            <a:alphaModFix/>
          </a:blip>
          <a:srcRect b="6108" l="0" r="0" t="3131"/>
          <a:stretch/>
        </p:blipFill>
        <p:spPr>
          <a:xfrm>
            <a:off x="1609313" y="452852"/>
            <a:ext cx="5925375" cy="3974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77"/>
          <p:cNvPicPr preferRelativeResize="0"/>
          <p:nvPr/>
        </p:nvPicPr>
        <p:blipFill rotWithShape="1">
          <a:blip r:embed="rId3">
            <a:alphaModFix/>
          </a:blip>
          <a:srcRect b="4948" l="0" r="0" t="4749"/>
          <a:stretch/>
        </p:blipFill>
        <p:spPr>
          <a:xfrm>
            <a:off x="1380875" y="243375"/>
            <a:ext cx="6562750" cy="43691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8"/>
          <p:cNvSpPr txBox="1"/>
          <p:nvPr/>
        </p:nvSpPr>
        <p:spPr>
          <a:xfrm>
            <a:off x="493075" y="958725"/>
            <a:ext cx="88539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100"/>
              <a:t>Active Steering</a:t>
            </a:r>
            <a:endParaRPr b="1" sz="4100"/>
          </a:p>
          <a:p>
            <a:pPr indent="0" lvl="0" marL="0" rtl="0" algn="l">
              <a:spcBef>
                <a:spcPts val="0"/>
              </a:spcBef>
              <a:spcAft>
                <a:spcPts val="0"/>
              </a:spcAft>
              <a:buNone/>
            </a:pPr>
            <a:r>
              <a:rPr b="1" lang="en-GB" sz="4100"/>
              <a:t>SPM ( SERIES POUCH MOTORS)</a:t>
            </a:r>
            <a:endParaRPr b="1" sz="4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9"/>
          <p:cNvSpPr/>
          <p:nvPr/>
        </p:nvSpPr>
        <p:spPr>
          <a:xfrm>
            <a:off x="4031650" y="2678075"/>
            <a:ext cx="1431000" cy="13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9"/>
          <p:cNvSpPr/>
          <p:nvPr/>
        </p:nvSpPr>
        <p:spPr>
          <a:xfrm>
            <a:off x="4534400" y="2475050"/>
            <a:ext cx="444900" cy="203100"/>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9"/>
          <p:cNvSpPr/>
          <p:nvPr/>
        </p:nvSpPr>
        <p:spPr>
          <a:xfrm rot="-6882946">
            <a:off x="3780921" y="3598409"/>
            <a:ext cx="444851" cy="203097"/>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9"/>
          <p:cNvSpPr/>
          <p:nvPr/>
        </p:nvSpPr>
        <p:spPr>
          <a:xfrm rot="7285664">
            <a:off x="5257063" y="3598365"/>
            <a:ext cx="444745" cy="203181"/>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79"/>
          <p:cNvCxnSpPr/>
          <p:nvPr/>
        </p:nvCxnSpPr>
        <p:spPr>
          <a:xfrm>
            <a:off x="4756850" y="1875625"/>
            <a:ext cx="0" cy="26586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79"/>
          <p:cNvCxnSpPr/>
          <p:nvPr/>
        </p:nvCxnSpPr>
        <p:spPr>
          <a:xfrm flipH="1" rot="10800000">
            <a:off x="2310725" y="2397100"/>
            <a:ext cx="4119900" cy="22533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79"/>
          <p:cNvSpPr txBox="1"/>
          <p:nvPr/>
        </p:nvSpPr>
        <p:spPr>
          <a:xfrm>
            <a:off x="802450" y="183700"/>
            <a:ext cx="186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p:txBody>
      </p:sp>
      <p:sp>
        <p:nvSpPr>
          <p:cNvPr id="453" name="Google Shape;453;p79"/>
          <p:cNvSpPr/>
          <p:nvPr/>
        </p:nvSpPr>
        <p:spPr>
          <a:xfrm rot="-5229536">
            <a:off x="3782039" y="3031646"/>
            <a:ext cx="1809724" cy="1808526"/>
          </a:xfrm>
          <a:prstGeom prst="arc">
            <a:avLst>
              <a:gd fmla="val 16498943"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9"/>
          <p:cNvSpPr txBox="1"/>
          <p:nvPr/>
        </p:nvSpPr>
        <p:spPr>
          <a:xfrm rot="-1387311">
            <a:off x="3395765" y="2295487"/>
            <a:ext cx="3000092" cy="4462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120</a:t>
            </a:r>
            <a:r>
              <a:rPr lang="en-GB" sz="1700">
                <a:solidFill>
                  <a:srgbClr val="4D5156"/>
                </a:solidFill>
              </a:rPr>
              <a:t>°</a:t>
            </a:r>
            <a:endParaRPr sz="1700">
              <a:solidFill>
                <a:schemeClr val="dk1"/>
              </a:solidFill>
            </a:endParaRPr>
          </a:p>
        </p:txBody>
      </p:sp>
      <p:sp>
        <p:nvSpPr>
          <p:cNvPr id="455" name="Google Shape;455;p79"/>
          <p:cNvSpPr txBox="1"/>
          <p:nvPr/>
        </p:nvSpPr>
        <p:spPr>
          <a:xfrm>
            <a:off x="4899500" y="19507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SPM- 1</a:t>
            </a:r>
            <a:endParaRPr/>
          </a:p>
        </p:txBody>
      </p:sp>
      <p:sp>
        <p:nvSpPr>
          <p:cNvPr id="456" name="Google Shape;456;p79"/>
          <p:cNvSpPr txBox="1"/>
          <p:nvPr/>
        </p:nvSpPr>
        <p:spPr>
          <a:xfrm>
            <a:off x="5728700" y="35657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SPM-2</a:t>
            </a:r>
            <a:endParaRPr/>
          </a:p>
        </p:txBody>
      </p:sp>
      <p:sp>
        <p:nvSpPr>
          <p:cNvPr id="457" name="Google Shape;457;p79"/>
          <p:cNvSpPr txBox="1"/>
          <p:nvPr/>
        </p:nvSpPr>
        <p:spPr>
          <a:xfrm>
            <a:off x="3541375" y="40870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dk1"/>
                </a:solidFill>
              </a:rPr>
              <a:t>SPM-3</a:t>
            </a:r>
            <a:endParaRPr/>
          </a:p>
        </p:txBody>
      </p:sp>
      <p:sp>
        <p:nvSpPr>
          <p:cNvPr id="458" name="Google Shape;458;p79"/>
          <p:cNvSpPr txBox="1"/>
          <p:nvPr/>
        </p:nvSpPr>
        <p:spPr>
          <a:xfrm>
            <a:off x="0" y="669313"/>
            <a:ext cx="8981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The </a:t>
            </a:r>
            <a:r>
              <a:rPr lang="en-GB" sz="1800">
                <a:solidFill>
                  <a:schemeClr val="accent2"/>
                </a:solidFill>
              </a:rPr>
              <a:t>three series pouch motors</a:t>
            </a:r>
            <a:r>
              <a:rPr b="1" lang="en-GB" sz="1800">
                <a:solidFill>
                  <a:schemeClr val="accent4"/>
                </a:solidFill>
              </a:rPr>
              <a:t> </a:t>
            </a:r>
            <a:r>
              <a:rPr lang="en-GB" sz="1800">
                <a:solidFill>
                  <a:schemeClr val="dk1"/>
                </a:solidFill>
              </a:rPr>
              <a:t>can be attached lengthwise to the exterior of the main body using double-sided tape, equally spaced around the circumference of the main body tube.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0"/>
          <p:cNvSpPr/>
          <p:nvPr/>
        </p:nvSpPr>
        <p:spPr>
          <a:xfrm>
            <a:off x="1991650" y="861818"/>
            <a:ext cx="4834200" cy="44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0"/>
          <p:cNvSpPr/>
          <p:nvPr/>
        </p:nvSpPr>
        <p:spPr>
          <a:xfrm>
            <a:off x="19916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0"/>
          <p:cNvSpPr/>
          <p:nvPr/>
        </p:nvSpPr>
        <p:spPr>
          <a:xfrm>
            <a:off x="26105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0"/>
          <p:cNvSpPr/>
          <p:nvPr/>
        </p:nvSpPr>
        <p:spPr>
          <a:xfrm>
            <a:off x="32294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0"/>
          <p:cNvSpPr/>
          <p:nvPr/>
        </p:nvSpPr>
        <p:spPr>
          <a:xfrm>
            <a:off x="38483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0"/>
          <p:cNvSpPr/>
          <p:nvPr/>
        </p:nvSpPr>
        <p:spPr>
          <a:xfrm>
            <a:off x="44672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0"/>
          <p:cNvSpPr/>
          <p:nvPr/>
        </p:nvSpPr>
        <p:spPr>
          <a:xfrm>
            <a:off x="50063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0"/>
          <p:cNvSpPr/>
          <p:nvPr/>
        </p:nvSpPr>
        <p:spPr>
          <a:xfrm>
            <a:off x="56252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0"/>
          <p:cNvSpPr/>
          <p:nvPr/>
        </p:nvSpPr>
        <p:spPr>
          <a:xfrm>
            <a:off x="6244150" y="68647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0"/>
          <p:cNvSpPr/>
          <p:nvPr/>
        </p:nvSpPr>
        <p:spPr>
          <a:xfrm>
            <a:off x="19916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0"/>
          <p:cNvSpPr/>
          <p:nvPr/>
        </p:nvSpPr>
        <p:spPr>
          <a:xfrm>
            <a:off x="26105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0"/>
          <p:cNvSpPr/>
          <p:nvPr/>
        </p:nvSpPr>
        <p:spPr>
          <a:xfrm>
            <a:off x="32294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0"/>
          <p:cNvSpPr/>
          <p:nvPr/>
        </p:nvSpPr>
        <p:spPr>
          <a:xfrm>
            <a:off x="38483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0"/>
          <p:cNvSpPr/>
          <p:nvPr/>
        </p:nvSpPr>
        <p:spPr>
          <a:xfrm>
            <a:off x="44672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0"/>
          <p:cNvSpPr/>
          <p:nvPr/>
        </p:nvSpPr>
        <p:spPr>
          <a:xfrm>
            <a:off x="50063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0"/>
          <p:cNvSpPr/>
          <p:nvPr/>
        </p:nvSpPr>
        <p:spPr>
          <a:xfrm>
            <a:off x="56252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0"/>
          <p:cNvSpPr/>
          <p:nvPr/>
        </p:nvSpPr>
        <p:spPr>
          <a:xfrm>
            <a:off x="6244150" y="1304019"/>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0"/>
          <p:cNvSpPr/>
          <p:nvPr/>
        </p:nvSpPr>
        <p:spPr>
          <a:xfrm>
            <a:off x="2140475" y="3409381"/>
            <a:ext cx="600300" cy="254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0"/>
          <p:cNvSpPr/>
          <p:nvPr/>
        </p:nvSpPr>
        <p:spPr>
          <a:xfrm rot="-212868">
            <a:off x="2758761" y="3409641"/>
            <a:ext cx="601152" cy="253851"/>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
        <p:nvSpPr>
          <p:cNvPr id="482" name="Google Shape;482;p80"/>
          <p:cNvSpPr/>
          <p:nvPr/>
        </p:nvSpPr>
        <p:spPr>
          <a:xfrm rot="-675239">
            <a:off x="3984262" y="3224232"/>
            <a:ext cx="602587" cy="254483"/>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0"/>
          <p:cNvSpPr/>
          <p:nvPr/>
        </p:nvSpPr>
        <p:spPr>
          <a:xfrm rot="-341273">
            <a:off x="3349499" y="3326772"/>
            <a:ext cx="602366" cy="253929"/>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0"/>
          <p:cNvSpPr/>
          <p:nvPr/>
        </p:nvSpPr>
        <p:spPr>
          <a:xfrm rot="-579487">
            <a:off x="4563038" y="3137010"/>
            <a:ext cx="606192" cy="25326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0"/>
          <p:cNvSpPr/>
          <p:nvPr/>
        </p:nvSpPr>
        <p:spPr>
          <a:xfrm rot="-1148975">
            <a:off x="5148163" y="2992982"/>
            <a:ext cx="623713" cy="25079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0"/>
          <p:cNvSpPr/>
          <p:nvPr/>
        </p:nvSpPr>
        <p:spPr>
          <a:xfrm rot="-1652128">
            <a:off x="5704573" y="2740974"/>
            <a:ext cx="649581" cy="247191"/>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0"/>
          <p:cNvSpPr/>
          <p:nvPr/>
        </p:nvSpPr>
        <p:spPr>
          <a:xfrm rot="-1705534">
            <a:off x="6286091" y="2425766"/>
            <a:ext cx="652918" cy="246848"/>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0"/>
          <p:cNvSpPr/>
          <p:nvPr/>
        </p:nvSpPr>
        <p:spPr>
          <a:xfrm>
            <a:off x="2143925" y="423242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0"/>
          <p:cNvSpPr/>
          <p:nvPr/>
        </p:nvSpPr>
        <p:spPr>
          <a:xfrm>
            <a:off x="2762825" y="423242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0"/>
          <p:cNvSpPr/>
          <p:nvPr/>
        </p:nvSpPr>
        <p:spPr>
          <a:xfrm>
            <a:off x="3381725" y="4232425"/>
            <a:ext cx="618900" cy="175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0"/>
          <p:cNvSpPr/>
          <p:nvPr/>
        </p:nvSpPr>
        <p:spPr>
          <a:xfrm rot="-570752">
            <a:off x="4010919" y="4182459"/>
            <a:ext cx="619012" cy="175233"/>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0"/>
          <p:cNvSpPr/>
          <p:nvPr/>
        </p:nvSpPr>
        <p:spPr>
          <a:xfrm rot="-459532">
            <a:off x="4628458" y="4087333"/>
            <a:ext cx="619022" cy="175269"/>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0"/>
          <p:cNvSpPr/>
          <p:nvPr/>
        </p:nvSpPr>
        <p:spPr>
          <a:xfrm rot="-979611">
            <a:off x="5250547" y="3944336"/>
            <a:ext cx="618960" cy="175056"/>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0"/>
          <p:cNvSpPr/>
          <p:nvPr/>
        </p:nvSpPr>
        <p:spPr>
          <a:xfrm rot="-986947">
            <a:off x="5845378" y="3747808"/>
            <a:ext cx="618723" cy="175141"/>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0"/>
          <p:cNvSpPr/>
          <p:nvPr/>
        </p:nvSpPr>
        <p:spPr>
          <a:xfrm rot="-1365009">
            <a:off x="6436839" y="3504039"/>
            <a:ext cx="619063" cy="175339"/>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80"/>
          <p:cNvCxnSpPr/>
          <p:nvPr/>
        </p:nvCxnSpPr>
        <p:spPr>
          <a:xfrm>
            <a:off x="986150" y="797625"/>
            <a:ext cx="802500" cy="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80"/>
          <p:cNvCxnSpPr>
            <a:stCxn id="480" idx="1"/>
            <a:endCxn id="488" idx="1"/>
          </p:cNvCxnSpPr>
          <p:nvPr/>
        </p:nvCxnSpPr>
        <p:spPr>
          <a:xfrm>
            <a:off x="2140475" y="3536581"/>
            <a:ext cx="3600" cy="7833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80"/>
          <p:cNvCxnSpPr>
            <a:stCxn id="487" idx="3"/>
            <a:endCxn id="495" idx="3"/>
          </p:cNvCxnSpPr>
          <p:nvPr/>
        </p:nvCxnSpPr>
        <p:spPr>
          <a:xfrm>
            <a:off x="6899650" y="2393790"/>
            <a:ext cx="132300" cy="10782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80"/>
          <p:cNvSpPr txBox="1"/>
          <p:nvPr/>
        </p:nvSpPr>
        <p:spPr>
          <a:xfrm>
            <a:off x="667100" y="397425"/>
            <a:ext cx="10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inflated</a:t>
            </a:r>
            <a:endParaRPr/>
          </a:p>
        </p:txBody>
      </p:sp>
      <p:sp>
        <p:nvSpPr>
          <p:cNvPr id="500" name="Google Shape;500;p80"/>
          <p:cNvSpPr txBox="1"/>
          <p:nvPr/>
        </p:nvSpPr>
        <p:spPr>
          <a:xfrm>
            <a:off x="3064800" y="286125"/>
            <a:ext cx="17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contracts</a:t>
            </a:r>
            <a:endParaRPr/>
          </a:p>
        </p:txBody>
      </p:sp>
      <p:cxnSp>
        <p:nvCxnSpPr>
          <p:cNvPr id="501" name="Google Shape;501;p80"/>
          <p:cNvCxnSpPr/>
          <p:nvPr/>
        </p:nvCxnSpPr>
        <p:spPr>
          <a:xfrm flipH="1">
            <a:off x="5528225" y="2262163"/>
            <a:ext cx="512400" cy="396300"/>
          </a:xfrm>
          <a:prstGeom prst="straightConnector1">
            <a:avLst/>
          </a:prstGeom>
          <a:noFill/>
          <a:ln cap="flat" cmpd="sng" w="9525">
            <a:solidFill>
              <a:schemeClr val="dk2"/>
            </a:solidFill>
            <a:prstDash val="solid"/>
            <a:round/>
            <a:headEnd len="med" w="med" type="none"/>
            <a:tailEnd len="med" w="med" type="triangle"/>
          </a:ln>
        </p:spPr>
      </p:cxnSp>
      <p:sp>
        <p:nvSpPr>
          <p:cNvPr id="502" name="Google Shape;502;p80"/>
          <p:cNvSpPr/>
          <p:nvPr/>
        </p:nvSpPr>
        <p:spPr>
          <a:xfrm>
            <a:off x="6040625" y="1996171"/>
            <a:ext cx="1664950" cy="2190175"/>
          </a:xfrm>
          <a:custGeom>
            <a:rect b="b" l="l" r="r" t="t"/>
            <a:pathLst>
              <a:path extrusionOk="0" h="87607" w="66598">
                <a:moveTo>
                  <a:pt x="0" y="11034"/>
                </a:moveTo>
                <a:cubicBezTo>
                  <a:pt x="2385" y="9681"/>
                  <a:pt x="7993" y="4653"/>
                  <a:pt x="14309" y="2913"/>
                </a:cubicBezTo>
                <a:cubicBezTo>
                  <a:pt x="20626" y="1173"/>
                  <a:pt x="30616" y="-1084"/>
                  <a:pt x="37899" y="592"/>
                </a:cubicBezTo>
                <a:cubicBezTo>
                  <a:pt x="45182" y="2268"/>
                  <a:pt x="53239" y="6523"/>
                  <a:pt x="58009" y="12968"/>
                </a:cubicBezTo>
                <a:cubicBezTo>
                  <a:pt x="62779" y="19414"/>
                  <a:pt x="66195" y="30435"/>
                  <a:pt x="66517" y="39265"/>
                </a:cubicBezTo>
                <a:cubicBezTo>
                  <a:pt x="66839" y="48095"/>
                  <a:pt x="64842" y="57893"/>
                  <a:pt x="59943" y="65950"/>
                </a:cubicBezTo>
                <a:cubicBezTo>
                  <a:pt x="55045" y="74007"/>
                  <a:pt x="40929" y="83998"/>
                  <a:pt x="37126" y="87607"/>
                </a:cubicBezTo>
              </a:path>
            </a:pathLst>
          </a:custGeom>
          <a:noFill/>
          <a:ln cap="flat" cmpd="sng" w="9525">
            <a:solidFill>
              <a:schemeClr val="dk2"/>
            </a:solidFill>
            <a:prstDash val="solid"/>
            <a:round/>
            <a:headEnd len="med" w="med" type="none"/>
            <a:tailEnd len="med" w="med" type="none"/>
          </a:ln>
        </p:spPr>
      </p:sp>
      <p:sp>
        <p:nvSpPr>
          <p:cNvPr id="503" name="Google Shape;503;p80"/>
          <p:cNvSpPr txBox="1"/>
          <p:nvPr/>
        </p:nvSpPr>
        <p:spPr>
          <a:xfrm>
            <a:off x="203025" y="1630407"/>
            <a:ext cx="4676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When one of the series pouch motors is pressurized, the length change that it produces causes the entire robot to curve in the </a:t>
            </a:r>
            <a:r>
              <a:rPr lang="en-GB" sz="1800">
                <a:solidFill>
                  <a:srgbClr val="FF0000"/>
                </a:solidFill>
              </a:rPr>
              <a:t>direction of that actuator.</a:t>
            </a:r>
            <a:endParaRPr sz="180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1"/>
          <p:cNvSpPr txBox="1"/>
          <p:nvPr/>
        </p:nvSpPr>
        <p:spPr>
          <a:xfrm>
            <a:off x="146400" y="540000"/>
            <a:ext cx="88512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SzPts val="1800"/>
              <a:buChar char="●"/>
            </a:pPr>
            <a:r>
              <a:rPr lang="en-GB" sz="1800"/>
              <a:t>The actuator tube diameters that we will choose will  be as large as possible while allowing a small gap between neighboring actuators.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The three shortening actuators move the robot tip in </a:t>
            </a:r>
            <a:r>
              <a:rPr b="1" lang="en-GB" sz="1800">
                <a:solidFill>
                  <a:srgbClr val="FF9900"/>
                </a:solidFill>
              </a:rPr>
              <a:t>two degrees of freedom (DoF)</a:t>
            </a:r>
            <a:r>
              <a:rPr lang="en-GB" sz="1800"/>
              <a:t> on a surface in 3D space.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The </a:t>
            </a:r>
            <a:r>
              <a:rPr b="1" lang="en-GB" sz="1800">
                <a:solidFill>
                  <a:srgbClr val="FF9900"/>
                </a:solidFill>
              </a:rPr>
              <a:t>third DoF</a:t>
            </a:r>
            <a:r>
              <a:rPr lang="en-GB" sz="1800"/>
              <a:t> of robot tip motion is produced through growth. Growth and steering can occur simultaneously.</a:t>
            </a:r>
            <a:endParaRPr sz="1800"/>
          </a:p>
        </p:txBody>
      </p:sp>
      <p:sp>
        <p:nvSpPr>
          <p:cNvPr id="509" name="Google Shape;509;p81"/>
          <p:cNvSpPr/>
          <p:nvPr/>
        </p:nvSpPr>
        <p:spPr>
          <a:xfrm>
            <a:off x="4784330" y="2681953"/>
            <a:ext cx="1116300" cy="99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1"/>
          <p:cNvSpPr/>
          <p:nvPr/>
        </p:nvSpPr>
        <p:spPr>
          <a:xfrm>
            <a:off x="5176507" y="2530885"/>
            <a:ext cx="347100" cy="151200"/>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1"/>
          <p:cNvSpPr/>
          <p:nvPr/>
        </p:nvSpPr>
        <p:spPr>
          <a:xfrm rot="-6946927">
            <a:off x="4595321" y="3363649"/>
            <a:ext cx="333831" cy="157299"/>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1"/>
          <p:cNvSpPr/>
          <p:nvPr/>
        </p:nvSpPr>
        <p:spPr>
          <a:xfrm rot="7359124">
            <a:off x="5746029" y="3363916"/>
            <a:ext cx="335288" cy="156625"/>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81"/>
          <p:cNvCxnSpPr/>
          <p:nvPr/>
        </p:nvCxnSpPr>
        <p:spPr>
          <a:xfrm flipH="1" rot="10800000">
            <a:off x="6864425" y="3374350"/>
            <a:ext cx="1092600" cy="192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81"/>
          <p:cNvCxnSpPr/>
          <p:nvPr/>
        </p:nvCxnSpPr>
        <p:spPr>
          <a:xfrm rot="10800000">
            <a:off x="6864450" y="2397625"/>
            <a:ext cx="0" cy="10056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81"/>
          <p:cNvSpPr txBox="1"/>
          <p:nvPr/>
        </p:nvSpPr>
        <p:spPr>
          <a:xfrm>
            <a:off x="7957025" y="3242125"/>
            <a:ext cx="2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X</a:t>
            </a:r>
            <a:endParaRPr/>
          </a:p>
        </p:txBody>
      </p:sp>
      <p:sp>
        <p:nvSpPr>
          <p:cNvPr id="516" name="Google Shape;516;p81"/>
          <p:cNvSpPr txBox="1"/>
          <p:nvPr/>
        </p:nvSpPr>
        <p:spPr>
          <a:xfrm>
            <a:off x="6671075" y="2127000"/>
            <a:ext cx="2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2"/>
          <p:cNvSpPr/>
          <p:nvPr/>
        </p:nvSpPr>
        <p:spPr>
          <a:xfrm>
            <a:off x="2480325" y="1936275"/>
            <a:ext cx="1856400" cy="2127000"/>
          </a:xfrm>
          <a:prstGeom prst="roundRect">
            <a:avLst>
              <a:gd fmla="val 16667" name="adj"/>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2"/>
          <p:cNvSpPr/>
          <p:nvPr/>
        </p:nvSpPr>
        <p:spPr>
          <a:xfrm>
            <a:off x="591400" y="3405563"/>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Camera</a:t>
            </a:r>
            <a:endParaRPr/>
          </a:p>
        </p:txBody>
      </p:sp>
      <p:sp>
        <p:nvSpPr>
          <p:cNvPr id="523" name="Google Shape;523;p82"/>
          <p:cNvSpPr/>
          <p:nvPr/>
        </p:nvSpPr>
        <p:spPr>
          <a:xfrm>
            <a:off x="591400" y="2334663"/>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IMU </a:t>
            </a:r>
            <a:endParaRPr/>
          </a:p>
        </p:txBody>
      </p:sp>
      <p:cxnSp>
        <p:nvCxnSpPr>
          <p:cNvPr id="524" name="Google Shape;524;p82"/>
          <p:cNvCxnSpPr>
            <a:stCxn id="523" idx="3"/>
            <a:endCxn id="525" idx="1"/>
          </p:cNvCxnSpPr>
          <p:nvPr/>
        </p:nvCxnSpPr>
        <p:spPr>
          <a:xfrm>
            <a:off x="1877200" y="2533113"/>
            <a:ext cx="867000" cy="0"/>
          </a:xfrm>
          <a:prstGeom prst="straightConnector1">
            <a:avLst/>
          </a:prstGeom>
          <a:noFill/>
          <a:ln cap="flat" cmpd="sng" w="9525">
            <a:solidFill>
              <a:schemeClr val="dk2"/>
            </a:solidFill>
            <a:prstDash val="solid"/>
            <a:round/>
            <a:headEnd len="med" w="med" type="none"/>
            <a:tailEnd len="med" w="med" type="triangle"/>
          </a:ln>
        </p:spPr>
      </p:cxnSp>
      <p:sp>
        <p:nvSpPr>
          <p:cNvPr id="525" name="Google Shape;525;p82"/>
          <p:cNvSpPr/>
          <p:nvPr/>
        </p:nvSpPr>
        <p:spPr>
          <a:xfrm>
            <a:off x="2744250" y="2334663"/>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Arduino ( mapping)</a:t>
            </a:r>
            <a:endParaRPr sz="1200"/>
          </a:p>
        </p:txBody>
      </p:sp>
      <p:cxnSp>
        <p:nvCxnSpPr>
          <p:cNvPr id="526" name="Google Shape;526;p82"/>
          <p:cNvCxnSpPr>
            <a:endCxn id="527" idx="1"/>
          </p:cNvCxnSpPr>
          <p:nvPr/>
        </p:nvCxnSpPr>
        <p:spPr>
          <a:xfrm>
            <a:off x="4029950" y="2532963"/>
            <a:ext cx="909900" cy="21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82"/>
          <p:cNvSpPr/>
          <p:nvPr/>
        </p:nvSpPr>
        <p:spPr>
          <a:xfrm>
            <a:off x="4939850" y="2336613"/>
            <a:ext cx="1285800" cy="396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Filter 2</a:t>
            </a:r>
            <a:endParaRPr>
              <a:solidFill>
                <a:schemeClr val="lt1"/>
              </a:solidFill>
            </a:endParaRPr>
          </a:p>
        </p:txBody>
      </p:sp>
      <p:cxnSp>
        <p:nvCxnSpPr>
          <p:cNvPr id="528" name="Google Shape;528;p82"/>
          <p:cNvCxnSpPr/>
          <p:nvPr/>
        </p:nvCxnSpPr>
        <p:spPr>
          <a:xfrm flipH="1" rot="10800000">
            <a:off x="4029950" y="1854663"/>
            <a:ext cx="850800" cy="6774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82"/>
          <p:cNvCxnSpPr/>
          <p:nvPr/>
        </p:nvCxnSpPr>
        <p:spPr>
          <a:xfrm>
            <a:off x="4035050" y="2535963"/>
            <a:ext cx="840600" cy="753600"/>
          </a:xfrm>
          <a:prstGeom prst="straightConnector1">
            <a:avLst/>
          </a:prstGeom>
          <a:noFill/>
          <a:ln cap="flat" cmpd="sng" w="9525">
            <a:solidFill>
              <a:schemeClr val="dk2"/>
            </a:solidFill>
            <a:prstDash val="solid"/>
            <a:round/>
            <a:headEnd len="med" w="med" type="none"/>
            <a:tailEnd len="med" w="med" type="triangle"/>
          </a:ln>
        </p:spPr>
      </p:cxnSp>
      <p:sp>
        <p:nvSpPr>
          <p:cNvPr id="530" name="Google Shape;530;p82"/>
          <p:cNvSpPr/>
          <p:nvPr/>
        </p:nvSpPr>
        <p:spPr>
          <a:xfrm>
            <a:off x="4939850" y="1704613"/>
            <a:ext cx="1285800" cy="396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Filter 1</a:t>
            </a:r>
            <a:endParaRPr>
              <a:solidFill>
                <a:schemeClr val="lt1"/>
              </a:solidFill>
            </a:endParaRPr>
          </a:p>
        </p:txBody>
      </p:sp>
      <p:sp>
        <p:nvSpPr>
          <p:cNvPr id="531" name="Google Shape;531;p82"/>
          <p:cNvSpPr/>
          <p:nvPr/>
        </p:nvSpPr>
        <p:spPr>
          <a:xfrm>
            <a:off x="4939850" y="3057163"/>
            <a:ext cx="1285800" cy="396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Filter 3</a:t>
            </a:r>
            <a:endParaRPr>
              <a:solidFill>
                <a:schemeClr val="lt1"/>
              </a:solidFill>
            </a:endParaRPr>
          </a:p>
        </p:txBody>
      </p:sp>
      <p:cxnSp>
        <p:nvCxnSpPr>
          <p:cNvPr id="532" name="Google Shape;532;p82"/>
          <p:cNvCxnSpPr/>
          <p:nvPr/>
        </p:nvCxnSpPr>
        <p:spPr>
          <a:xfrm>
            <a:off x="6225650" y="1901113"/>
            <a:ext cx="568800" cy="39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82"/>
          <p:cNvCxnSpPr/>
          <p:nvPr/>
        </p:nvCxnSpPr>
        <p:spPr>
          <a:xfrm>
            <a:off x="6225650" y="2531163"/>
            <a:ext cx="568800" cy="39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82"/>
          <p:cNvCxnSpPr/>
          <p:nvPr/>
        </p:nvCxnSpPr>
        <p:spPr>
          <a:xfrm>
            <a:off x="6225650" y="3253663"/>
            <a:ext cx="568800" cy="3900"/>
          </a:xfrm>
          <a:prstGeom prst="straightConnector1">
            <a:avLst/>
          </a:prstGeom>
          <a:noFill/>
          <a:ln cap="flat" cmpd="sng" w="9525">
            <a:solidFill>
              <a:schemeClr val="dk2"/>
            </a:solidFill>
            <a:prstDash val="solid"/>
            <a:round/>
            <a:headEnd len="med" w="med" type="none"/>
            <a:tailEnd len="med" w="med" type="triangle"/>
          </a:ln>
        </p:spPr>
      </p:cxnSp>
      <p:sp>
        <p:nvSpPr>
          <p:cNvPr id="535" name="Google Shape;535;p82"/>
          <p:cNvSpPr/>
          <p:nvPr/>
        </p:nvSpPr>
        <p:spPr>
          <a:xfrm>
            <a:off x="6794450" y="1704613"/>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SPM 1 regulator </a:t>
            </a:r>
            <a:endParaRPr/>
          </a:p>
        </p:txBody>
      </p:sp>
      <p:sp>
        <p:nvSpPr>
          <p:cNvPr id="536" name="Google Shape;536;p82"/>
          <p:cNvSpPr/>
          <p:nvPr/>
        </p:nvSpPr>
        <p:spPr>
          <a:xfrm>
            <a:off x="6794300" y="2380888"/>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GB">
                <a:solidFill>
                  <a:schemeClr val="dk1"/>
                </a:solidFill>
              </a:rPr>
              <a:t>SPM 2 regulator </a:t>
            </a:r>
            <a:endParaRPr>
              <a:solidFill>
                <a:schemeClr val="dk1"/>
              </a:solidFill>
            </a:endParaRPr>
          </a:p>
          <a:p>
            <a:pPr indent="0" lvl="0" marL="0" rtl="0" algn="ctr">
              <a:spcBef>
                <a:spcPts val="0"/>
              </a:spcBef>
              <a:spcAft>
                <a:spcPts val="0"/>
              </a:spcAft>
              <a:buNone/>
            </a:pPr>
            <a:r>
              <a:t/>
            </a:r>
            <a:endParaRPr/>
          </a:p>
        </p:txBody>
      </p:sp>
      <p:sp>
        <p:nvSpPr>
          <p:cNvPr id="537" name="Google Shape;537;p82"/>
          <p:cNvSpPr/>
          <p:nvPr/>
        </p:nvSpPr>
        <p:spPr>
          <a:xfrm>
            <a:off x="6794450" y="3057163"/>
            <a:ext cx="12858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SPM 3 regulator</a:t>
            </a:r>
            <a:endParaRPr/>
          </a:p>
        </p:txBody>
      </p:sp>
      <p:cxnSp>
        <p:nvCxnSpPr>
          <p:cNvPr id="538" name="Google Shape;538;p82"/>
          <p:cNvCxnSpPr>
            <a:stCxn id="537" idx="0"/>
          </p:cNvCxnSpPr>
          <p:nvPr/>
        </p:nvCxnSpPr>
        <p:spPr>
          <a:xfrm rot="10800000">
            <a:off x="7437350" y="1235863"/>
            <a:ext cx="0" cy="1821300"/>
          </a:xfrm>
          <a:prstGeom prst="straightConnector1">
            <a:avLst/>
          </a:prstGeom>
          <a:noFill/>
          <a:ln cap="flat" cmpd="sng" w="19050">
            <a:solidFill>
              <a:srgbClr val="00FF00"/>
            </a:solidFill>
            <a:prstDash val="dot"/>
            <a:round/>
            <a:headEnd len="med" w="med" type="triangle"/>
            <a:tailEnd len="med" w="med" type="none"/>
          </a:ln>
        </p:spPr>
      </p:cxnSp>
      <p:sp>
        <p:nvSpPr>
          <p:cNvPr id="539" name="Google Shape;539;p82"/>
          <p:cNvSpPr txBox="1"/>
          <p:nvPr/>
        </p:nvSpPr>
        <p:spPr>
          <a:xfrm>
            <a:off x="3277525" y="2429750"/>
            <a:ext cx="55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0" name="Google Shape;540;p82"/>
          <p:cNvSpPr/>
          <p:nvPr/>
        </p:nvSpPr>
        <p:spPr>
          <a:xfrm>
            <a:off x="2744250" y="3048886"/>
            <a:ext cx="1480200" cy="75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Display</a:t>
            </a:r>
            <a:endParaRPr/>
          </a:p>
        </p:txBody>
      </p:sp>
      <p:sp>
        <p:nvSpPr>
          <p:cNvPr id="541" name="Google Shape;541;p82"/>
          <p:cNvSpPr txBox="1"/>
          <p:nvPr/>
        </p:nvSpPr>
        <p:spPr>
          <a:xfrm>
            <a:off x="6032975" y="7873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Source Sans Pro"/>
                <a:ea typeface="Source Sans Pro"/>
                <a:cs typeface="Source Sans Pro"/>
                <a:sym typeface="Source Sans Pro"/>
              </a:rPr>
              <a:t>Air flow from compressor</a:t>
            </a:r>
            <a:endParaRPr sz="1200">
              <a:solidFill>
                <a:schemeClr val="dk1"/>
              </a:solidFill>
              <a:latin typeface="Source Sans Pro"/>
              <a:ea typeface="Source Sans Pro"/>
              <a:cs typeface="Source Sans Pro"/>
              <a:sym typeface="Source Sans Pro"/>
            </a:endParaRPr>
          </a:p>
        </p:txBody>
      </p:sp>
      <p:sp>
        <p:nvSpPr>
          <p:cNvPr id="542" name="Google Shape;542;p82"/>
          <p:cNvSpPr txBox="1"/>
          <p:nvPr/>
        </p:nvSpPr>
        <p:spPr>
          <a:xfrm>
            <a:off x="2523400" y="1500925"/>
            <a:ext cx="190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Controller/Joystick</a:t>
            </a:r>
            <a:endParaRPr/>
          </a:p>
        </p:txBody>
      </p:sp>
      <p:sp>
        <p:nvSpPr>
          <p:cNvPr id="543" name="Google Shape;543;p82"/>
          <p:cNvSpPr/>
          <p:nvPr/>
        </p:nvSpPr>
        <p:spPr>
          <a:xfrm>
            <a:off x="319100" y="1936275"/>
            <a:ext cx="1856400" cy="2127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82"/>
          <p:cNvCxnSpPr/>
          <p:nvPr/>
        </p:nvCxnSpPr>
        <p:spPr>
          <a:xfrm>
            <a:off x="1877200" y="3604013"/>
            <a:ext cx="867000" cy="0"/>
          </a:xfrm>
          <a:prstGeom prst="straightConnector1">
            <a:avLst/>
          </a:prstGeom>
          <a:noFill/>
          <a:ln cap="flat" cmpd="sng" w="9525">
            <a:solidFill>
              <a:schemeClr val="dk2"/>
            </a:solidFill>
            <a:prstDash val="solid"/>
            <a:round/>
            <a:headEnd len="med" w="med" type="none"/>
            <a:tailEnd len="med" w="med" type="triangle"/>
          </a:ln>
        </p:spPr>
      </p:cxnSp>
      <p:sp>
        <p:nvSpPr>
          <p:cNvPr id="545" name="Google Shape;545;p82"/>
          <p:cNvSpPr txBox="1"/>
          <p:nvPr/>
        </p:nvSpPr>
        <p:spPr>
          <a:xfrm>
            <a:off x="881500" y="1536075"/>
            <a:ext cx="9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Robot Tip</a:t>
            </a:r>
            <a:endParaRPr/>
          </a:p>
        </p:txBody>
      </p:sp>
      <p:sp>
        <p:nvSpPr>
          <p:cNvPr id="546" name="Google Shape;546;p82"/>
          <p:cNvSpPr txBox="1"/>
          <p:nvPr/>
        </p:nvSpPr>
        <p:spPr>
          <a:xfrm>
            <a:off x="2910675" y="2029550"/>
            <a:ext cx="1313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Steering signals</a:t>
            </a:r>
            <a:endParaRPr sz="900"/>
          </a:p>
        </p:txBody>
      </p:sp>
      <p:sp>
        <p:nvSpPr>
          <p:cNvPr id="547" name="Google Shape;547;p82"/>
          <p:cNvSpPr txBox="1"/>
          <p:nvPr/>
        </p:nvSpPr>
        <p:spPr>
          <a:xfrm>
            <a:off x="1513325" y="40984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Video processing software</a:t>
            </a:r>
            <a:endParaRPr sz="900">
              <a:solidFill>
                <a:schemeClr val="dk1"/>
              </a:solidFill>
            </a:endParaRPr>
          </a:p>
        </p:txBody>
      </p:sp>
      <p:sp>
        <p:nvSpPr>
          <p:cNvPr id="548" name="Google Shape;548;p82"/>
          <p:cNvSpPr txBox="1"/>
          <p:nvPr/>
        </p:nvSpPr>
        <p:spPr>
          <a:xfrm>
            <a:off x="551100" y="225400"/>
            <a:ext cx="42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800">
                <a:latin typeface="Raleway"/>
                <a:ea typeface="Raleway"/>
                <a:cs typeface="Raleway"/>
                <a:sym typeface="Raleway"/>
              </a:rPr>
              <a:t>Steering Control Circuit</a:t>
            </a:r>
            <a:endParaRPr b="1" i="1" sz="2800">
              <a:latin typeface="Raleway"/>
              <a:ea typeface="Raleway"/>
              <a:cs typeface="Raleway"/>
              <a:sym typeface="Raleway"/>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3"/>
          <p:cNvSpPr txBox="1"/>
          <p:nvPr/>
        </p:nvSpPr>
        <p:spPr>
          <a:xfrm>
            <a:off x="551100" y="225400"/>
            <a:ext cx="424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800">
                <a:latin typeface="Raleway"/>
                <a:ea typeface="Raleway"/>
                <a:cs typeface="Raleway"/>
                <a:sym typeface="Raleway"/>
              </a:rPr>
              <a:t>Applications in S&amp;R</a:t>
            </a:r>
            <a:endParaRPr b="1" i="1" sz="2800">
              <a:latin typeface="Raleway"/>
              <a:ea typeface="Raleway"/>
              <a:cs typeface="Raleway"/>
              <a:sym typeface="Raleway"/>
            </a:endParaRPr>
          </a:p>
        </p:txBody>
      </p:sp>
      <p:pic>
        <p:nvPicPr>
          <p:cNvPr id="554" name="Google Shape;554;p83"/>
          <p:cNvPicPr preferRelativeResize="0"/>
          <p:nvPr/>
        </p:nvPicPr>
        <p:blipFill>
          <a:blip r:embed="rId3">
            <a:alphaModFix/>
          </a:blip>
          <a:stretch>
            <a:fillRect/>
          </a:stretch>
        </p:blipFill>
        <p:spPr>
          <a:xfrm>
            <a:off x="202525" y="981775"/>
            <a:ext cx="3322200" cy="1864825"/>
          </a:xfrm>
          <a:prstGeom prst="rect">
            <a:avLst/>
          </a:prstGeom>
          <a:noFill/>
          <a:ln>
            <a:noFill/>
          </a:ln>
        </p:spPr>
      </p:pic>
      <p:pic>
        <p:nvPicPr>
          <p:cNvPr id="555" name="Google Shape;555;p83"/>
          <p:cNvPicPr preferRelativeResize="0"/>
          <p:nvPr/>
        </p:nvPicPr>
        <p:blipFill>
          <a:blip r:embed="rId4">
            <a:alphaModFix/>
          </a:blip>
          <a:stretch>
            <a:fillRect/>
          </a:stretch>
        </p:blipFill>
        <p:spPr>
          <a:xfrm>
            <a:off x="5924722" y="771300"/>
            <a:ext cx="2925203" cy="1864825"/>
          </a:xfrm>
          <a:prstGeom prst="rect">
            <a:avLst/>
          </a:prstGeom>
          <a:noFill/>
          <a:ln>
            <a:noFill/>
          </a:ln>
        </p:spPr>
      </p:pic>
      <p:pic>
        <p:nvPicPr>
          <p:cNvPr id="556" name="Google Shape;556;p83"/>
          <p:cNvPicPr preferRelativeResize="0"/>
          <p:nvPr/>
        </p:nvPicPr>
        <p:blipFill>
          <a:blip r:embed="rId5">
            <a:alphaModFix/>
          </a:blip>
          <a:stretch>
            <a:fillRect/>
          </a:stretch>
        </p:blipFill>
        <p:spPr>
          <a:xfrm>
            <a:off x="3950400" y="1100247"/>
            <a:ext cx="1817450" cy="236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205500" y="233850"/>
            <a:ext cx="743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t>About vine robots </a:t>
            </a:r>
            <a:r>
              <a:rPr b="1" lang="en-GB" sz="2600"/>
              <a:t>:</a:t>
            </a:r>
            <a:endParaRPr b="1" sz="2600"/>
          </a:p>
        </p:txBody>
      </p:sp>
      <p:sp>
        <p:nvSpPr>
          <p:cNvPr id="114" name="Google Shape;114;p21"/>
          <p:cNvSpPr txBox="1"/>
          <p:nvPr/>
        </p:nvSpPr>
        <p:spPr>
          <a:xfrm>
            <a:off x="107475" y="692300"/>
            <a:ext cx="8475300" cy="4125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GB" sz="1500">
                <a:solidFill>
                  <a:schemeClr val="dk1"/>
                </a:solidFill>
              </a:rPr>
              <a:t>The Vine Robot is a vine-like, growing soft robot that can be used to navigate cluttered environments. Traditionally, biomimetic robots draw inspiration from the animal kingdom and use locomotion to achieve mobility.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The vine robot, however, was inspired by members of the plant kingdom. Much like the common ivy, it is able to achieve mobility through growth rather than locomotion.</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600">
                <a:solidFill>
                  <a:schemeClr val="dk1"/>
                </a:solidFill>
              </a:rPr>
              <a:t>How does it work?</a:t>
            </a:r>
            <a:endParaRPr b="1" sz="16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The vine robot is grounded through a base station, where the unused length of robot material is stored until required. Once a fluid is used to pressurize the base, the inner chamber pressure enables forward growth through lengthening at the tip. It is important to note that unlike snakes and earthworms, the robot does not slide as it grows; it has no movement relative to its surroundings.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As a result, it is able to move through the environment with ease, especially in constrained environments where friction would have normally hindered movement in a sliding robot. The vine robot can also be steered through reversible or non-reversible means as it grows. This allows it to navigate environments with obstacles and reach its target location.</a:t>
            </a:r>
            <a:endParaRPr sz="1500">
              <a:solidFill>
                <a:schemeClr val="dk1"/>
              </a:solidFill>
            </a:endParaRPr>
          </a:p>
          <a:p>
            <a:pPr indent="0" lvl="0" marL="0" rtl="0" algn="l">
              <a:spcBef>
                <a:spcPts val="0"/>
              </a:spcBef>
              <a:spcAft>
                <a:spcPts val="0"/>
              </a:spcAft>
              <a:buNone/>
            </a:pPr>
            <a:r>
              <a:t/>
            </a:r>
            <a:endParaRPr sz="1500">
              <a:solidFill>
                <a:schemeClr val="dk1"/>
              </a:solidFill>
              <a:highlight>
                <a:srgbClr val="FFFFFF"/>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4"/>
          <p:cNvSpPr txBox="1"/>
          <p:nvPr/>
        </p:nvSpPr>
        <p:spPr>
          <a:xfrm>
            <a:off x="547050" y="866975"/>
            <a:ext cx="86598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t>Future Work :</a:t>
            </a:r>
            <a:endParaRPr b="1" sz="3300"/>
          </a:p>
          <a:p>
            <a:pPr indent="0" lvl="0" marL="0" rtl="0" algn="l">
              <a:spcBef>
                <a:spcPts val="0"/>
              </a:spcBef>
              <a:spcAft>
                <a:spcPts val="0"/>
              </a:spcAft>
              <a:buNone/>
            </a:pPr>
            <a:r>
              <a:t/>
            </a:r>
            <a:endParaRPr b="1" sz="3300"/>
          </a:p>
          <a:p>
            <a:pPr indent="-355600" lvl="0" marL="457200" rtl="0" algn="l">
              <a:spcBef>
                <a:spcPts val="0"/>
              </a:spcBef>
              <a:spcAft>
                <a:spcPts val="0"/>
              </a:spcAft>
              <a:buSzPts val="2000"/>
              <a:buAutoNum type="arabicParenR"/>
            </a:pPr>
            <a:r>
              <a:rPr lang="en-GB" sz="2000"/>
              <a:t>Development of Basic Model Robot Prototype</a:t>
            </a:r>
            <a:endParaRPr sz="2000"/>
          </a:p>
          <a:p>
            <a:pPr indent="-355600" lvl="0" marL="457200" rtl="0" algn="l">
              <a:spcBef>
                <a:spcPts val="0"/>
              </a:spcBef>
              <a:spcAft>
                <a:spcPts val="0"/>
              </a:spcAft>
              <a:buSzPts val="2000"/>
              <a:buAutoNum type="arabicParenR"/>
            </a:pPr>
            <a:r>
              <a:rPr lang="en-GB" sz="2000"/>
              <a:t>Active Steering</a:t>
            </a:r>
            <a:endParaRPr sz="2000"/>
          </a:p>
          <a:p>
            <a:pPr indent="-355600" lvl="0" marL="457200" rtl="0" algn="l">
              <a:spcBef>
                <a:spcPts val="0"/>
              </a:spcBef>
              <a:spcAft>
                <a:spcPts val="0"/>
              </a:spcAft>
              <a:buSzPts val="2000"/>
              <a:buAutoNum type="arabicParenR"/>
            </a:pPr>
            <a:r>
              <a:rPr lang="en-GB" sz="2000"/>
              <a:t>Mathematical and Kinematic Analysis of Robot Movement in 2D </a:t>
            </a:r>
            <a:endParaRPr sz="2000"/>
          </a:p>
          <a:p>
            <a:pPr indent="-355600" lvl="0" marL="457200" rtl="0" algn="l">
              <a:spcBef>
                <a:spcPts val="0"/>
              </a:spcBef>
              <a:spcAft>
                <a:spcPts val="0"/>
              </a:spcAft>
              <a:buSzPts val="2000"/>
              <a:buAutoNum type="arabicParenR"/>
            </a:pPr>
            <a:r>
              <a:rPr lang="en-GB" sz="2000"/>
              <a:t>Work on Retraction of the Robot</a:t>
            </a:r>
            <a:endParaRPr b="1" sz="2000"/>
          </a:p>
          <a:p>
            <a:pPr indent="0" lvl="0" marL="0" rtl="0" algn="l">
              <a:spcBef>
                <a:spcPts val="0"/>
              </a:spcBef>
              <a:spcAft>
                <a:spcPts val="0"/>
              </a:spcAft>
              <a:buNone/>
            </a:pPr>
            <a:r>
              <a:t/>
            </a:r>
            <a:endParaRPr b="1" sz="3300"/>
          </a:p>
        </p:txBody>
      </p:sp>
      <p:sp>
        <p:nvSpPr>
          <p:cNvPr id="562" name="Google Shape;562;p84"/>
          <p:cNvSpPr txBox="1"/>
          <p:nvPr/>
        </p:nvSpPr>
        <p:spPr>
          <a:xfrm>
            <a:off x="421050" y="1490700"/>
            <a:ext cx="81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5"/>
          <p:cNvSpPr txBox="1"/>
          <p:nvPr/>
        </p:nvSpPr>
        <p:spPr>
          <a:xfrm>
            <a:off x="193375" y="241700"/>
            <a:ext cx="4224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Costing and Bill of Materials</a:t>
            </a:r>
            <a:endParaRPr sz="2100"/>
          </a:p>
        </p:txBody>
      </p:sp>
      <p:pic>
        <p:nvPicPr>
          <p:cNvPr id="568" name="Google Shape;568;p85"/>
          <p:cNvPicPr preferRelativeResize="0"/>
          <p:nvPr/>
        </p:nvPicPr>
        <p:blipFill rotWithShape="1">
          <a:blip r:embed="rId3">
            <a:alphaModFix/>
          </a:blip>
          <a:srcRect b="-2719" l="-2560" r="2559" t="2720"/>
          <a:stretch/>
        </p:blipFill>
        <p:spPr>
          <a:xfrm>
            <a:off x="1440600" y="788275"/>
            <a:ext cx="6386499" cy="37054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type="ctrTitle"/>
          </p:nvPr>
        </p:nvSpPr>
        <p:spPr>
          <a:xfrm>
            <a:off x="184050" y="1217125"/>
            <a:ext cx="8775900" cy="3255000"/>
          </a:xfrm>
          <a:prstGeom prst="rect">
            <a:avLst/>
          </a:prstGeom>
        </p:spPr>
        <p:txBody>
          <a:bodyPr anchorCtr="0" anchor="b" bIns="34275" lIns="68575" spcFirstLastPara="1" rIns="68575" wrap="square" tIns="34275">
            <a:normAutofit fontScale="90000"/>
          </a:bodyPr>
          <a:lstStyle/>
          <a:p>
            <a:pPr indent="0" lvl="0" marL="0" rtl="0" algn="l">
              <a:lnSpc>
                <a:spcPct val="135000"/>
              </a:lnSpc>
              <a:spcBef>
                <a:spcPts val="3600"/>
              </a:spcBef>
              <a:spcAft>
                <a:spcPts val="0"/>
              </a:spcAft>
              <a:buNone/>
            </a:pPr>
            <a:r>
              <a:t/>
            </a:r>
            <a:endParaRPr b="1" sz="3550">
              <a:highlight>
                <a:srgbClr val="FFFFFF"/>
              </a:highlight>
            </a:endParaRPr>
          </a:p>
          <a:p>
            <a:pPr indent="-331470" lvl="0" marL="457200" rtl="0" algn="l">
              <a:lnSpc>
                <a:spcPct val="115000"/>
              </a:lnSpc>
              <a:spcBef>
                <a:spcPts val="1800"/>
              </a:spcBef>
              <a:spcAft>
                <a:spcPts val="0"/>
              </a:spcAft>
              <a:buSzPct val="135000"/>
              <a:buAutoNum type="arabicPeriod"/>
            </a:pPr>
            <a:r>
              <a:rPr b="1" lang="en-GB" sz="1333" u="sng">
                <a:hlinkClick r:id="rId3"/>
              </a:rPr>
              <a:t>Laura H. Blumenschein</a:t>
            </a:r>
            <a:r>
              <a:rPr b="1" lang="en-GB" sz="1333"/>
              <a:t>,</a:t>
            </a:r>
            <a:r>
              <a:rPr b="1" lang="en-GB" sz="1183"/>
              <a:t>1,*</a:t>
            </a:r>
            <a:r>
              <a:rPr b="1" lang="en-GB" sz="1333"/>
              <a:t> </a:t>
            </a:r>
            <a:r>
              <a:rPr b="1" lang="en-GB" sz="1333" u="sng">
                <a:hlinkClick r:id="rId4"/>
              </a:rPr>
              <a:t>Margaret M. Coad</a:t>
            </a:r>
            <a:r>
              <a:rPr b="1" lang="en-GB" sz="1333"/>
              <a:t>,</a:t>
            </a:r>
            <a:r>
              <a:rPr b="1" lang="en-GB" sz="1183"/>
              <a:t>2</a:t>
            </a:r>
            <a:r>
              <a:rPr b="1" lang="en-GB" sz="1333"/>
              <a:t> </a:t>
            </a:r>
            <a:r>
              <a:rPr b="1" lang="en-GB" sz="1333" u="sng">
                <a:hlinkClick r:id="rId5"/>
              </a:rPr>
              <a:t>David A. Haggerty</a:t>
            </a:r>
            <a:r>
              <a:rPr b="1" lang="en-GB" sz="1333"/>
              <a:t>,</a:t>
            </a:r>
            <a:r>
              <a:rPr b="1" lang="en-GB" sz="1183"/>
              <a:t>3</a:t>
            </a:r>
            <a:r>
              <a:rPr b="1" lang="en-GB" sz="1333"/>
              <a:t> </a:t>
            </a:r>
            <a:r>
              <a:rPr b="1" lang="en-GB" sz="1333" u="sng">
                <a:hlinkClick r:id="rId6"/>
              </a:rPr>
              <a:t>Allison M. Okamura</a:t>
            </a:r>
            <a:r>
              <a:rPr b="1" lang="en-GB" sz="1333"/>
              <a:t>,</a:t>
            </a:r>
            <a:r>
              <a:rPr b="1" lang="en-GB" sz="1183"/>
              <a:t>2</a:t>
            </a:r>
            <a:r>
              <a:rPr b="1" lang="en-GB" sz="1333"/>
              <a:t> and </a:t>
            </a:r>
            <a:r>
              <a:rPr b="1" lang="en-GB" sz="1333" u="sng">
                <a:hlinkClick r:id="rId7"/>
              </a:rPr>
              <a:t>Elliot W. Hawkes</a:t>
            </a:r>
            <a:r>
              <a:rPr b="1" lang="en-GB" sz="1183"/>
              <a:t>3 2019</a:t>
            </a:r>
            <a:endParaRPr b="1" sz="1933"/>
          </a:p>
          <a:p>
            <a:pPr indent="0" lvl="0" marL="0" rtl="0" algn="l">
              <a:spcBef>
                <a:spcPts val="800"/>
              </a:spcBef>
              <a:spcAft>
                <a:spcPts val="0"/>
              </a:spcAft>
              <a:buNone/>
            </a:pPr>
            <a:r>
              <a:rPr b="1" lang="en-GB" sz="1600"/>
              <a:t>Design, Modelling,Control and Applications of everting Vine Robots </a:t>
            </a:r>
            <a:endParaRPr b="1" sz="1600"/>
          </a:p>
          <a:p>
            <a:pPr indent="0" lvl="0" marL="0" rtl="0" algn="l">
              <a:spcBef>
                <a:spcPts val="0"/>
              </a:spcBef>
              <a:spcAft>
                <a:spcPts val="0"/>
              </a:spcAft>
              <a:buNone/>
            </a:pPr>
            <a:r>
              <a:rPr lang="en-GB" sz="1533">
                <a:latin typeface="Times New Roman"/>
                <a:ea typeface="Times New Roman"/>
                <a:cs typeface="Times New Roman"/>
                <a:sym typeface="Times New Roman"/>
              </a:rPr>
              <a:t>In nature, tip-localized growth allows navigation in tightly confined environments and creation of structures. Recently, this form of movement has been artificially realized through pressure-driven eversion of flexible, thin-walled tubes. In this review recent work on robots that “grow” via pressure-driven eversion, referred to as “everting vine robots,” due to a movement pattern that is similar to that of natural vines. Work is divided  into four categories. First, the design of everting vine robots, highlighting tradeoffs in material selection, actuation methods, and placement of sensors and tools is examined. These tradeoffs have led to application-specific implementations. Second, the state of and need for modeling everting vine robots is described. Quasi-static models of growth and retraction and kinematic and force-balance models of steering and environment interaction have been developed that use simplifying assumptions and limit the involved degrees of freedom. </a:t>
            </a:r>
            <a:endParaRPr sz="1533">
              <a:latin typeface="Times New Roman"/>
              <a:ea typeface="Times New Roman"/>
              <a:cs typeface="Times New Roman"/>
              <a:sym typeface="Times New Roman"/>
            </a:endParaRPr>
          </a:p>
          <a:p>
            <a:pPr indent="0" lvl="0" marL="0" rtl="0" algn="l">
              <a:spcBef>
                <a:spcPts val="0"/>
              </a:spcBef>
              <a:spcAft>
                <a:spcPts val="0"/>
              </a:spcAft>
              <a:buNone/>
            </a:pPr>
            <a:r>
              <a:rPr b="1" lang="en-GB" sz="1533">
                <a:latin typeface="Times New Roman"/>
                <a:ea typeface="Times New Roman"/>
                <a:cs typeface="Times New Roman"/>
                <a:sym typeface="Times New Roman"/>
              </a:rPr>
              <a:t>2.</a:t>
            </a:r>
            <a:r>
              <a:rPr b="1" lang="en-GB" sz="1422">
                <a:uFill>
                  <a:noFill/>
                </a:uFill>
                <a:latin typeface="Roboto"/>
                <a:ea typeface="Roboto"/>
                <a:cs typeface="Roboto"/>
                <a:sym typeface="Roboto"/>
                <a:hlinkClick r:id="rId8"/>
              </a:rPr>
              <a:t>Seref Kemal Talas</a:t>
            </a:r>
            <a:r>
              <a:rPr b="1" lang="en-GB" sz="1122">
                <a:latin typeface="Roboto"/>
                <a:ea typeface="Roboto"/>
                <a:cs typeface="Roboto"/>
                <a:sym typeface="Roboto"/>
              </a:rPr>
              <a:t> </a:t>
            </a:r>
            <a:r>
              <a:rPr b="1" lang="en-GB" sz="1122">
                <a:uFill>
                  <a:noFill/>
                </a:uFill>
                <a:latin typeface="Roboto"/>
                <a:ea typeface="Roboto"/>
                <a:cs typeface="Roboto"/>
                <a:sym typeface="Roboto"/>
                <a:hlinkClick r:id="rId9"/>
              </a:rPr>
              <a:t>1</a:t>
            </a:r>
            <a:r>
              <a:rPr b="1" lang="en-GB" sz="1422">
                <a:latin typeface="Roboto"/>
                <a:ea typeface="Roboto"/>
                <a:cs typeface="Roboto"/>
                <a:sym typeface="Roboto"/>
              </a:rPr>
              <a:t>, </a:t>
            </a:r>
            <a:r>
              <a:rPr b="1" lang="en-GB" sz="1422">
                <a:uFill>
                  <a:noFill/>
                </a:uFill>
                <a:latin typeface="Roboto"/>
                <a:ea typeface="Roboto"/>
                <a:cs typeface="Roboto"/>
                <a:sym typeface="Roboto"/>
                <a:hlinkClick r:id="rId10"/>
              </a:rPr>
              <a:t>Bora Alp Baydere</a:t>
            </a:r>
            <a:r>
              <a:rPr b="1" lang="en-GB" sz="1122">
                <a:latin typeface="Roboto"/>
                <a:ea typeface="Roboto"/>
                <a:cs typeface="Roboto"/>
                <a:sym typeface="Roboto"/>
              </a:rPr>
              <a:t> </a:t>
            </a:r>
            <a:r>
              <a:rPr b="1" lang="en-GB" sz="1122">
                <a:uFill>
                  <a:noFill/>
                </a:uFill>
                <a:latin typeface="Roboto"/>
                <a:ea typeface="Roboto"/>
                <a:cs typeface="Roboto"/>
                <a:sym typeface="Roboto"/>
                <a:hlinkClick r:id="rId11"/>
              </a:rPr>
              <a:t>1</a:t>
            </a:r>
            <a:r>
              <a:rPr b="1" lang="en-GB" sz="1422">
                <a:latin typeface="Roboto"/>
                <a:ea typeface="Roboto"/>
                <a:cs typeface="Roboto"/>
                <a:sym typeface="Roboto"/>
              </a:rPr>
              <a:t>, </a:t>
            </a:r>
            <a:r>
              <a:rPr b="1" lang="en-GB" sz="1422">
                <a:uFill>
                  <a:noFill/>
                </a:uFill>
                <a:latin typeface="Roboto"/>
                <a:ea typeface="Roboto"/>
                <a:cs typeface="Roboto"/>
                <a:sym typeface="Roboto"/>
                <a:hlinkClick r:id="rId12"/>
              </a:rPr>
              <a:t>Timur Altinsoy</a:t>
            </a:r>
            <a:r>
              <a:rPr b="1" lang="en-GB" sz="1122">
                <a:latin typeface="Roboto"/>
                <a:ea typeface="Roboto"/>
                <a:cs typeface="Roboto"/>
                <a:sym typeface="Roboto"/>
              </a:rPr>
              <a:t> </a:t>
            </a:r>
            <a:r>
              <a:rPr b="1" lang="en-GB" sz="1122">
                <a:uFill>
                  <a:noFill/>
                </a:uFill>
                <a:latin typeface="Roboto"/>
                <a:ea typeface="Roboto"/>
                <a:cs typeface="Roboto"/>
                <a:sym typeface="Roboto"/>
                <a:hlinkClick r:id="rId13"/>
              </a:rPr>
              <a:t>1</a:t>
            </a:r>
            <a:r>
              <a:rPr b="1" lang="en-GB" sz="1422">
                <a:latin typeface="Roboto"/>
                <a:ea typeface="Roboto"/>
                <a:cs typeface="Roboto"/>
                <a:sym typeface="Roboto"/>
              </a:rPr>
              <a:t>, </a:t>
            </a:r>
            <a:r>
              <a:rPr b="1" lang="en-GB" sz="1422">
                <a:uFill>
                  <a:noFill/>
                </a:uFill>
                <a:latin typeface="Roboto"/>
                <a:ea typeface="Roboto"/>
                <a:cs typeface="Roboto"/>
                <a:sym typeface="Roboto"/>
                <a:hlinkClick r:id="rId14"/>
              </a:rPr>
              <a:t>Cem Tutcu</a:t>
            </a:r>
            <a:r>
              <a:rPr b="1" lang="en-GB" sz="1122">
                <a:latin typeface="Roboto"/>
                <a:ea typeface="Roboto"/>
                <a:cs typeface="Roboto"/>
                <a:sym typeface="Roboto"/>
              </a:rPr>
              <a:t> </a:t>
            </a:r>
            <a:r>
              <a:rPr b="1" lang="en-GB" sz="1122">
                <a:uFill>
                  <a:noFill/>
                </a:uFill>
                <a:latin typeface="Roboto"/>
                <a:ea typeface="Roboto"/>
                <a:cs typeface="Roboto"/>
                <a:sym typeface="Roboto"/>
                <a:hlinkClick r:id="rId15"/>
              </a:rPr>
              <a:t>1</a:t>
            </a:r>
            <a:r>
              <a:rPr b="1" lang="en-GB" sz="1422">
                <a:latin typeface="Roboto"/>
                <a:ea typeface="Roboto"/>
                <a:cs typeface="Roboto"/>
                <a:sym typeface="Roboto"/>
              </a:rPr>
              <a:t>, </a:t>
            </a:r>
            <a:r>
              <a:rPr b="1" lang="en-GB" sz="1422">
                <a:uFill>
                  <a:noFill/>
                </a:uFill>
                <a:latin typeface="Roboto"/>
                <a:ea typeface="Roboto"/>
                <a:cs typeface="Roboto"/>
                <a:sym typeface="Roboto"/>
                <a:hlinkClick r:id="rId16"/>
              </a:rPr>
              <a:t>Evren Samur</a:t>
            </a:r>
            <a:r>
              <a:rPr b="1" lang="en-GB" sz="1122">
                <a:latin typeface="Roboto"/>
                <a:ea typeface="Roboto"/>
                <a:cs typeface="Roboto"/>
                <a:sym typeface="Roboto"/>
              </a:rPr>
              <a:t> </a:t>
            </a:r>
            <a:r>
              <a:rPr b="1" lang="en-GB" sz="1122">
                <a:uFill>
                  <a:noFill/>
                </a:uFill>
                <a:latin typeface="Roboto"/>
                <a:ea typeface="Roboto"/>
                <a:cs typeface="Roboto"/>
                <a:sym typeface="Roboto"/>
                <a:hlinkClick r:id="rId17"/>
              </a:rPr>
              <a:t>1</a:t>
            </a:r>
            <a:r>
              <a:rPr b="1" lang="en-GB" sz="1755">
                <a:latin typeface="Times New Roman"/>
                <a:ea typeface="Times New Roman"/>
                <a:cs typeface="Times New Roman"/>
                <a:sym typeface="Times New Roman"/>
              </a:rPr>
              <a:t> 2020</a:t>
            </a:r>
            <a:endParaRPr b="1" sz="1755">
              <a:latin typeface="Times New Roman"/>
              <a:ea typeface="Times New Roman"/>
              <a:cs typeface="Times New Roman"/>
              <a:sym typeface="Times New Roman"/>
            </a:endParaRPr>
          </a:p>
          <a:p>
            <a:pPr indent="0" lvl="0" marL="0" rtl="0" algn="l">
              <a:spcBef>
                <a:spcPts val="0"/>
              </a:spcBef>
              <a:spcAft>
                <a:spcPts val="0"/>
              </a:spcAft>
              <a:buNone/>
            </a:pPr>
            <a:r>
              <a:rPr b="1" lang="en-GB" sz="1711"/>
              <a:t>Design and Development of a Growing Pneumatic Soft Robot</a:t>
            </a:r>
            <a:endParaRPr b="1" sz="1711"/>
          </a:p>
          <a:p>
            <a:pPr indent="0" lvl="0" marL="0" rtl="0" algn="l">
              <a:spcBef>
                <a:spcPts val="0"/>
              </a:spcBef>
              <a:spcAft>
                <a:spcPts val="0"/>
              </a:spcAft>
              <a:buClr>
                <a:schemeClr val="dk1"/>
              </a:buClr>
              <a:buSzPct val="77343"/>
              <a:buFont typeface="Arial"/>
              <a:buNone/>
            </a:pPr>
            <a:r>
              <a:rPr lang="en-GB" sz="1422">
                <a:latin typeface="Roboto"/>
                <a:ea typeface="Roboto"/>
                <a:cs typeface="Roboto"/>
                <a:sym typeface="Roboto"/>
              </a:rPr>
              <a:t>Soft continuum robots are getting more popular in areas such as minimally invasive surgery, search and rescue, and inspection due to their inherent compliance and flexibility. However, most of the conventional continuum robots still lack the ability to significantly change size and length. In this study, a growing pneumatic soft robot made up of pressurized thin-walled tubings that can move in three-dimensional space with an extension ratio only limited by manufacturing capabilities is introduced. Besides the ability to grow from the tip, this design provides active steering by controlling the speed of each tubing separately, controllable stiffness that can be changed during motion, and capability to carry a tool channe</a:t>
            </a:r>
            <a:r>
              <a:rPr lang="en-GB" sz="1200">
                <a:latin typeface="Roboto"/>
                <a:ea typeface="Roboto"/>
                <a:cs typeface="Roboto"/>
                <a:sym typeface="Roboto"/>
              </a:rPr>
              <a:t>l.</a:t>
            </a:r>
            <a:endParaRPr b="1" sz="1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7"/>
          <p:cNvSpPr txBox="1"/>
          <p:nvPr>
            <p:ph type="ctrTitle"/>
          </p:nvPr>
        </p:nvSpPr>
        <p:spPr>
          <a:xfrm>
            <a:off x="311708" y="3090900"/>
            <a:ext cx="8520600" cy="2052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b="1" lang="en-GB" sz="1600"/>
              <a:t>3.</a:t>
            </a:r>
            <a:r>
              <a:rPr lang="en-GB" sz="1422">
                <a:latin typeface="Roboto"/>
                <a:ea typeface="Roboto"/>
                <a:cs typeface="Roboto"/>
                <a:sym typeface="Roboto"/>
              </a:rPr>
              <a:t>Hawkes, Elliot W.; Blumenschein, Laura H.; Greer, Joseph D.; Okamura, Allison M. (2017)</a:t>
            </a:r>
            <a:endParaRPr b="1" sz="1822"/>
          </a:p>
          <a:p>
            <a:pPr indent="0" lvl="0" marL="0" rtl="0" algn="l">
              <a:spcBef>
                <a:spcPts val="0"/>
              </a:spcBef>
              <a:spcAft>
                <a:spcPts val="0"/>
              </a:spcAft>
              <a:buClr>
                <a:schemeClr val="dk1"/>
              </a:buClr>
              <a:buSzPct val="68750"/>
              <a:buFont typeface="Arial"/>
              <a:buNone/>
            </a:pPr>
            <a:r>
              <a:rPr b="1" lang="en-GB" sz="1600"/>
              <a:t>A soft robot that navigates its environment through growth</a:t>
            </a:r>
            <a:endParaRPr b="1" sz="1600"/>
          </a:p>
          <a:p>
            <a:pPr indent="0" lvl="0" marL="0" rtl="0" algn="l">
              <a:spcBef>
                <a:spcPts val="0"/>
              </a:spcBef>
              <a:spcAft>
                <a:spcPts val="0"/>
              </a:spcAft>
              <a:buClr>
                <a:schemeClr val="dk1"/>
              </a:buClr>
              <a:buSzPct val="77343"/>
              <a:buFont typeface="Arial"/>
              <a:buNone/>
            </a:pPr>
            <a:r>
              <a:rPr lang="en-GB" sz="1422"/>
              <a:t>Growth is an intriguing method for navigating the environment and is found across kingdoms and scales in nature. Although limited in range, it allows access to constrained environments and enables the creation of 3D structures along the path of movement. Here in this paper, basic versions of these capabilities are presented in a class of pressure-driven soft robots and robot bodies that range across two orders of magnitude in diameter. This type of robot body can lengthen by thousands of percent from its tip, and its peak rate of extension is comparable to that of animal or robot locomotion. Further, demonstration of  active control of direction with onboard sensing, enabling response to an environmental stimulus is carried out. Results help pave the way for engineered systems to exploit growth as a paradigm for navigating constrained environments while forming potentially useful 3D structures.</a:t>
            </a:r>
            <a:endParaRPr sz="1422"/>
          </a:p>
          <a:p>
            <a:pPr indent="0" lvl="0" marL="0" rtl="0" algn="l">
              <a:spcBef>
                <a:spcPts val="0"/>
              </a:spcBef>
              <a:spcAft>
                <a:spcPts val="0"/>
              </a:spcAft>
              <a:buNone/>
            </a:pPr>
            <a:r>
              <a:t/>
            </a:r>
            <a:endParaRPr sz="1311"/>
          </a:p>
          <a:p>
            <a:pPr indent="0" lvl="0" marL="0" rtl="0" algn="l">
              <a:spcBef>
                <a:spcPts val="0"/>
              </a:spcBef>
              <a:spcAft>
                <a:spcPts val="0"/>
              </a:spcAft>
              <a:buNone/>
            </a:pPr>
            <a:r>
              <a:rPr lang="en-GB" sz="1422"/>
              <a:t>4.By Margaret M. Coad, Laura H. Blumenschein, Sadie Cutler, Javier A. Reyna Zepeda, Nicholas D. Naclerio, Haitham El-Hussieny, Usman Mehmood, Jee-Hwan Ryu, Elliot W. Hawkes, and Allison M. Okamura(2019)</a:t>
            </a:r>
            <a:endParaRPr sz="1422"/>
          </a:p>
          <a:p>
            <a:pPr indent="0" lvl="0" marL="0" rtl="0" algn="l">
              <a:spcBef>
                <a:spcPts val="0"/>
              </a:spcBef>
              <a:spcAft>
                <a:spcPts val="0"/>
              </a:spcAft>
              <a:buNone/>
            </a:pPr>
            <a:r>
              <a:rPr b="1" lang="en-GB" sz="1600"/>
              <a:t>Design, Teleoperation, and Deployment for Navigation and Exploration of Vine robots</a:t>
            </a:r>
            <a:endParaRPr b="1" sz="1600"/>
          </a:p>
          <a:p>
            <a:pPr indent="0" lvl="0" marL="0" rtl="0" algn="l">
              <a:spcBef>
                <a:spcPts val="0"/>
              </a:spcBef>
              <a:spcAft>
                <a:spcPts val="0"/>
              </a:spcAft>
              <a:buNone/>
            </a:pPr>
            <a:r>
              <a:rPr lang="en-GB" sz="1533"/>
              <a:t>With the design of robust, field-ready vine robots, the aim is to improve the state of the art for robots that can nondestructively explore small spaces. Continued research into burrowing with pneumatically everting vine robots could open doors to navigation in even more restricted spaces than is currently possible. Additionally, using the vine robot’s body as a conduit to pass material through it could take advantage of its unique mechanism of movement through growth. Another goal of this project is to make the design of vine robots accessible for other researchers and end users. In this article, a complete vine robot system for use in the field for navigation and exploration tasks, and deployment of two slightly different versions of this system is done</a:t>
            </a:r>
            <a:r>
              <a:rPr lang="en-GB" sz="1533">
                <a:solidFill>
                  <a:schemeClr val="accent2"/>
                </a:solidFill>
              </a:rPr>
              <a:t>.</a:t>
            </a:r>
            <a:endParaRPr sz="1533">
              <a:solidFill>
                <a:schemeClr val="accent2"/>
              </a:solidFill>
            </a:endParaRPr>
          </a:p>
          <a:p>
            <a:pPr indent="0" lvl="0" marL="0" rtl="0" algn="l">
              <a:spcBef>
                <a:spcPts val="0"/>
              </a:spcBef>
              <a:spcAft>
                <a:spcPts val="0"/>
              </a:spcAft>
              <a:buClr>
                <a:schemeClr val="dk1"/>
              </a:buClr>
              <a:buSzPct val="62658"/>
              <a:buFont typeface="Arial"/>
              <a:buNone/>
            </a:pPr>
            <a:r>
              <a:t/>
            </a:r>
            <a:endParaRPr sz="1755">
              <a:solidFill>
                <a:schemeClr val="accent2"/>
              </a:solidFill>
            </a:endParaRPr>
          </a:p>
          <a:p>
            <a:pPr indent="0" lvl="0" marL="0" rtl="0" algn="ctr">
              <a:spcBef>
                <a:spcPts val="0"/>
              </a:spcBef>
              <a:spcAft>
                <a:spcPts val="0"/>
              </a:spcAft>
              <a:buNone/>
            </a:pPr>
            <a:r>
              <a:t/>
            </a:r>
            <a:endParaRPr sz="5422"/>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8"/>
          <p:cNvSpPr txBox="1"/>
          <p:nvPr>
            <p:ph idx="1" type="subTitle"/>
          </p:nvPr>
        </p:nvSpPr>
        <p:spPr>
          <a:xfrm>
            <a:off x="311700" y="298225"/>
            <a:ext cx="8520600" cy="4749000"/>
          </a:xfrm>
          <a:prstGeom prst="rect">
            <a:avLst/>
          </a:prstGeom>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None/>
            </a:pPr>
            <a:r>
              <a:rPr b="1" lang="en-GB" sz="1400">
                <a:solidFill>
                  <a:srgbClr val="3E3D40"/>
                </a:solidFill>
              </a:rPr>
              <a:t>5. </a:t>
            </a:r>
            <a:r>
              <a:rPr lang="en-GB" sz="1450" u="sng">
                <a:hlinkClick r:id="rId3"/>
              </a:rPr>
              <a:t>Laura H. Blumenschein</a:t>
            </a:r>
            <a:r>
              <a:rPr lang="en-GB" sz="1450"/>
              <a:t>,</a:t>
            </a:r>
            <a:r>
              <a:rPr lang="en-GB" sz="1250"/>
              <a:t>1,*</a:t>
            </a:r>
            <a:r>
              <a:rPr lang="en-GB" sz="1450"/>
              <a:t> </a:t>
            </a:r>
            <a:r>
              <a:rPr lang="en-GB" sz="1450" u="sng">
                <a:hlinkClick r:id="rId4"/>
              </a:rPr>
              <a:t>Margaret M. Coad</a:t>
            </a:r>
            <a:r>
              <a:rPr lang="en-GB" sz="1450"/>
              <a:t>,</a:t>
            </a:r>
            <a:r>
              <a:rPr lang="en-GB" sz="1250"/>
              <a:t>2</a:t>
            </a:r>
            <a:r>
              <a:rPr lang="en-GB" sz="1450"/>
              <a:t> </a:t>
            </a:r>
            <a:r>
              <a:rPr lang="en-GB" sz="1450" u="sng">
                <a:hlinkClick r:id="rId5"/>
              </a:rPr>
              <a:t>David A. Haggerty</a:t>
            </a:r>
            <a:r>
              <a:rPr lang="en-GB" sz="1450"/>
              <a:t>,</a:t>
            </a:r>
            <a:r>
              <a:rPr lang="en-GB" sz="1250"/>
              <a:t>3</a:t>
            </a:r>
            <a:r>
              <a:rPr lang="en-GB" sz="1450"/>
              <a:t> </a:t>
            </a:r>
            <a:r>
              <a:rPr lang="en-GB" sz="1450" u="sng">
                <a:hlinkClick r:id="rId6"/>
              </a:rPr>
              <a:t>Allison M. Okamura</a:t>
            </a:r>
            <a:r>
              <a:rPr lang="en-GB" sz="1450"/>
              <a:t>,</a:t>
            </a:r>
            <a:r>
              <a:rPr lang="en-GB" sz="1250"/>
              <a:t>2</a:t>
            </a:r>
            <a:r>
              <a:rPr lang="en-GB" sz="1450"/>
              <a:t> and </a:t>
            </a:r>
            <a:r>
              <a:rPr lang="en-GB" sz="1450" u="sng">
                <a:hlinkClick r:id="rId7"/>
              </a:rPr>
              <a:t>Elliot W. Hawkes</a:t>
            </a:r>
            <a:r>
              <a:rPr lang="en-GB" sz="1250"/>
              <a:t>3 (2020)</a:t>
            </a:r>
            <a:endParaRPr b="1" sz="1700"/>
          </a:p>
          <a:p>
            <a:pPr indent="0" lvl="0" marL="0" rtl="0" algn="l">
              <a:lnSpc>
                <a:spcPct val="100000"/>
              </a:lnSpc>
              <a:spcBef>
                <a:spcPts val="0"/>
              </a:spcBef>
              <a:spcAft>
                <a:spcPts val="0"/>
              </a:spcAft>
              <a:buNone/>
            </a:pPr>
            <a:r>
              <a:rPr b="1" lang="en-GB" sz="1400">
                <a:solidFill>
                  <a:schemeClr val="dk1"/>
                </a:solidFill>
              </a:rPr>
              <a:t>Design, Modeling, Control and application of everting vine robots.</a:t>
            </a:r>
            <a:endParaRPr b="1" sz="1400">
              <a:solidFill>
                <a:schemeClr val="dk1"/>
              </a:solidFill>
            </a:endParaRPr>
          </a:p>
          <a:p>
            <a:pPr indent="0" lvl="0" marL="0" rtl="0" algn="l">
              <a:lnSpc>
                <a:spcPct val="100000"/>
              </a:lnSpc>
              <a:spcBef>
                <a:spcPts val="0"/>
              </a:spcBef>
              <a:spcAft>
                <a:spcPts val="0"/>
              </a:spcAft>
              <a:buNone/>
            </a:pPr>
            <a:r>
              <a:rPr lang="en-GB" sz="1400">
                <a:solidFill>
                  <a:schemeClr val="dk1"/>
                </a:solidFill>
              </a:rPr>
              <a:t>This project takes its inspiration from the growth of roots of plants and cells in constrained environments. Two categories of materials can be used- coated fabrics like Thermoplastics such as LDPE and Uncoated fabrics such as ballistic nylon.Four steering mechanisms have been discussed which include using pneumatic actuators distributed along the length or concentrated at certain points, tip localised steering and preformed steering shapes. Two growth mechanisms have been discussed: first being pressure driven growth and use of motor for retraction second being maintaining a constant pressure in the robot and unwinding material from the spool using a motor.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GB" sz="1400">
                <a:solidFill>
                  <a:schemeClr val="dk1"/>
                </a:solidFill>
              </a:rPr>
              <a:t>6. Joseph D. Greer1, Laura H. Blumenschein1, Allison M. Okamura1, and Elliot W. Hawkes2 (2018)</a:t>
            </a:r>
            <a:endParaRPr sz="1400">
              <a:solidFill>
                <a:schemeClr val="dk1"/>
              </a:solidFill>
            </a:endParaRPr>
          </a:p>
          <a:p>
            <a:pPr indent="0" lvl="0" marL="0" rtl="0" algn="l">
              <a:lnSpc>
                <a:spcPct val="115000"/>
              </a:lnSpc>
              <a:spcBef>
                <a:spcPts val="0"/>
              </a:spcBef>
              <a:spcAft>
                <a:spcPts val="0"/>
              </a:spcAft>
              <a:buNone/>
            </a:pPr>
            <a:r>
              <a:rPr b="1" lang="en-GB" sz="1400">
                <a:solidFill>
                  <a:schemeClr val="dk1"/>
                </a:solidFill>
              </a:rPr>
              <a:t>Obstacle-Aided Navigation of a Soft Growing Robot</a:t>
            </a:r>
            <a:endParaRPr b="1" sz="1400">
              <a:solidFill>
                <a:schemeClr val="dk1"/>
              </a:solidFill>
            </a:endParaRPr>
          </a:p>
          <a:p>
            <a:pPr indent="0" lvl="0" marL="0" rtl="0" algn="l">
              <a:lnSpc>
                <a:spcPct val="115000"/>
              </a:lnSpc>
              <a:spcBef>
                <a:spcPts val="0"/>
              </a:spcBef>
              <a:spcAft>
                <a:spcPts val="0"/>
              </a:spcAft>
              <a:buNone/>
            </a:pPr>
            <a:r>
              <a:rPr lang="en-GB" sz="1400">
                <a:solidFill>
                  <a:schemeClr val="dk1"/>
                </a:solidFill>
              </a:rPr>
              <a:t>This research focuses on how obstacles in path of the robot can help it navigate though unknown environment. Here, a kinematic interaction model describes that when the bending moment on the body (due to an obstacle) is larger than the air pressure in the tube, buckling of the tube takes place, causing the robot to move tangent to the obstacles surface. This contact point determines further trajectory of the robot. A computational algorithm is developed which takes initial position and desired length as inputs and gives the location of the tip at the final length. The experimental results and outcomes predicted by the algorithm match in many cases with minor variations. (Traveling through cluttered environment, circular object, hole in a wall)</a:t>
            </a:r>
            <a:endParaRPr sz="14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4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9"/>
          <p:cNvSpPr txBox="1"/>
          <p:nvPr>
            <p:ph idx="1" type="subTitle"/>
          </p:nvPr>
        </p:nvSpPr>
        <p:spPr>
          <a:xfrm>
            <a:off x="265850" y="755175"/>
            <a:ext cx="8544300" cy="358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sz="1500"/>
              <a:t>7. Jamie Luong , Paul Glick, Aaron Ong , Maya S. deVries , Stuart Sandin , Elliot W. Hawkes , Michael T. Tolley “</a:t>
            </a:r>
            <a:r>
              <a:rPr b="1" lang="en-GB" sz="1500"/>
              <a:t>Eversion and Retraction of a Soft Robot Towards the Exploration of Coral Reefs” (2019)</a:t>
            </a:r>
            <a:endParaRPr b="1" sz="1500"/>
          </a:p>
          <a:p>
            <a:pPr indent="0" lvl="0" marL="0" rtl="0" algn="l">
              <a:spcBef>
                <a:spcPts val="800"/>
              </a:spcBef>
              <a:spcAft>
                <a:spcPts val="0"/>
              </a:spcAft>
              <a:buNone/>
            </a:pPr>
            <a:r>
              <a:rPr lang="en-GB" sz="1500"/>
              <a:t>This project involves building an eversion robot </a:t>
            </a:r>
            <a:r>
              <a:rPr lang="en-GB" sz="1500"/>
              <a:t>capable</a:t>
            </a:r>
            <a:r>
              <a:rPr lang="en-GB" sz="1500"/>
              <a:t> of being driven underwater in congested spaces for coral exploration. The robot is pressurised with water to maintain neutral </a:t>
            </a:r>
            <a:r>
              <a:rPr lang="en-GB" sz="1500"/>
              <a:t>buoyancy</a:t>
            </a:r>
            <a:r>
              <a:rPr lang="en-GB" sz="1500"/>
              <a:t>. A stepper motor unspools fabric at the base. Silicone coated ripstop nylon is used as material of the tube. Water is pressurised using a </a:t>
            </a:r>
            <a:r>
              <a:rPr lang="en-GB" sz="1500"/>
              <a:t>submersible</a:t>
            </a:r>
            <a:r>
              <a:rPr lang="en-GB" sz="1500"/>
              <a:t> pump.</a:t>
            </a:r>
            <a:r>
              <a:rPr lang="en-GB" sz="1700">
                <a:latin typeface="Arial"/>
                <a:ea typeface="Arial"/>
                <a:cs typeface="Arial"/>
                <a:sym typeface="Arial"/>
              </a:rPr>
              <a:t> </a:t>
            </a:r>
            <a:endParaRPr sz="17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0"/>
          <p:cNvSpPr txBox="1"/>
          <p:nvPr/>
        </p:nvSpPr>
        <p:spPr>
          <a:xfrm>
            <a:off x="454400" y="633625"/>
            <a:ext cx="8788500" cy="21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[8] A Soft, Steerable Continuum Robot that Grows via Tip Extension: </a:t>
            </a:r>
            <a:endParaRPr b="1" sz="1700"/>
          </a:p>
          <a:p>
            <a:pPr indent="0" lvl="0" marL="0" rtl="0" algn="l">
              <a:spcBef>
                <a:spcPts val="0"/>
              </a:spcBef>
              <a:spcAft>
                <a:spcPts val="0"/>
              </a:spcAft>
              <a:buNone/>
            </a:pPr>
            <a:r>
              <a:rPr b="1" lang="en-GB" sz="1600"/>
              <a:t>Joseph D. Greer, Tania K. Morimoto, Allison M. Okamura, and Elliot W. Hawkes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This paper presents full design and </a:t>
            </a:r>
            <a:r>
              <a:rPr lang="en-GB" sz="1600"/>
              <a:t>mathematical modelling of a soft robot system. sPAMs are used for steering</a:t>
            </a:r>
            <a:endParaRPr sz="1600"/>
          </a:p>
          <a:p>
            <a:pPr indent="0" lvl="0" marL="0" rtl="0" algn="l">
              <a:spcBef>
                <a:spcPts val="0"/>
              </a:spcBef>
              <a:spcAft>
                <a:spcPts val="0"/>
              </a:spcAft>
              <a:buNone/>
            </a:pPr>
            <a:r>
              <a:rPr lang="en-GB" sz="1600"/>
              <a:t>The kinematic model has a mean position accuracy of 5.5 cm for predicting the tip position of a 42 cm long robot. It used visual servo control loop for controlling steering. A jacobian model is used for calculations</a:t>
            </a:r>
            <a:endParaRPr sz="1600"/>
          </a:p>
        </p:txBody>
      </p:sp>
      <p:sp>
        <p:nvSpPr>
          <p:cNvPr id="594" name="Google Shape;594;p90"/>
          <p:cNvSpPr txBox="1"/>
          <p:nvPr/>
        </p:nvSpPr>
        <p:spPr>
          <a:xfrm>
            <a:off x="454400" y="2846975"/>
            <a:ext cx="7802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[9] </a:t>
            </a:r>
            <a:r>
              <a:rPr b="1" lang="en-GB" sz="1600"/>
              <a:t>Soft Eversion Robots in Application of Minimally Invasive Subsurface Drip Irrigation</a:t>
            </a:r>
            <a:endParaRPr b="1" sz="1600"/>
          </a:p>
          <a:p>
            <a:pPr indent="0" lvl="0" marL="0" rtl="0" algn="l">
              <a:spcBef>
                <a:spcPts val="0"/>
              </a:spcBef>
              <a:spcAft>
                <a:spcPts val="0"/>
              </a:spcAft>
              <a:buNone/>
            </a:pPr>
            <a:r>
              <a:rPr lang="en-GB" sz="1600">
                <a:solidFill>
                  <a:srgbClr val="333333"/>
                </a:solidFill>
              </a:rPr>
              <a:t>This project intends to incentivize a transition towards subsurface drip irrigation by providing a less invasive and less expensive method for its installation. It combines a worm-like, soft robot  and a pneumatic auger drill to create a robot that can dig and grow underground without the need for soil </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1"/>
          <p:cNvSpPr txBox="1"/>
          <p:nvPr/>
        </p:nvSpPr>
        <p:spPr>
          <a:xfrm>
            <a:off x="0" y="0"/>
            <a:ext cx="8978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solidFill>
                <a:schemeClr val="dk1"/>
              </a:solidFill>
              <a:highlight>
                <a:srgbClr val="FFFFFF"/>
              </a:highlight>
            </a:endParaRPr>
          </a:p>
        </p:txBody>
      </p:sp>
      <p:sp>
        <p:nvSpPr>
          <p:cNvPr id="600" name="Google Shape;600;p91"/>
          <p:cNvSpPr txBox="1"/>
          <p:nvPr/>
        </p:nvSpPr>
        <p:spPr>
          <a:xfrm>
            <a:off x="0" y="-175800"/>
            <a:ext cx="9206100" cy="524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b="1" lang="en-GB">
                <a:solidFill>
                  <a:srgbClr val="3E3D40"/>
                </a:solidFill>
              </a:rPr>
              <a:t>[10] Eversion and retraction of a soft robot towards the exploration of coral reefs Coad et al (2020)</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 To achieve retraction of the robot body, a force must be exerted on the tail to pull it toward the base while a moderate level of pressure is maintained in the body. This </a:t>
            </a:r>
            <a:r>
              <a:rPr lang="en-GB">
                <a:solidFill>
                  <a:schemeClr val="dk1"/>
                </a:solidFill>
              </a:rPr>
              <a:t>paper</a:t>
            </a:r>
            <a:r>
              <a:rPr lang="en-GB">
                <a:solidFill>
                  <a:schemeClr val="dk1"/>
                </a:solidFill>
              </a:rPr>
              <a:t> has implemented everting vine robot versions where a motor drives the reel in the base, allowing not only control of the material release for growth but also reeling in the material for retraction</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Further in another paper the researchers developed a retraction device (, which sits inside the robot tip and applies the force required to retract the robot body directly to the robot tip, thus making bending or buckling during retraction effectively impossible. When using a retraction device, a motorized reel in the base is still useful to keep slack from building up in the tail and to store the robot body.</a:t>
            </a:r>
            <a:endParaRPr>
              <a:solidFill>
                <a:schemeClr val="dk1"/>
              </a:solidFill>
            </a:endParaRPr>
          </a:p>
          <a:p>
            <a:pPr indent="0" lvl="0" marL="0" rtl="0" algn="l">
              <a:spcBef>
                <a:spcPts val="1200"/>
              </a:spcBef>
              <a:spcAft>
                <a:spcPts val="0"/>
              </a:spcAft>
              <a:buClr>
                <a:schemeClr val="dk1"/>
              </a:buClr>
              <a:buSzPts val="1100"/>
              <a:buFont typeface="Arial"/>
              <a:buNone/>
            </a:pPr>
            <a:r>
              <a:rPr b="1" lang="en-GB" sz="1600">
                <a:solidFill>
                  <a:schemeClr val="dk1"/>
                </a:solidFill>
              </a:rPr>
              <a:t>[11] Design and Kinematic Modeling of Constant Curvature Continuum Robots: A Review Robert J. Webster  and Bryan A. Jones (2010)</a:t>
            </a:r>
            <a:endParaRPr b="1"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A complete mathematical model if presented for constant curvature robots i.e that follow constant curvature model. It cover static as well as dynamic modelling and control of curvature of such robots in depth.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2"/>
          <p:cNvSpPr txBox="1"/>
          <p:nvPr/>
        </p:nvSpPr>
        <p:spPr>
          <a:xfrm>
            <a:off x="183675" y="464075"/>
            <a:ext cx="869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333333"/>
                </a:solidFill>
              </a:rPr>
              <a:t>upheaval. The vine robot can be integrated with a water delivery mechanism to irrigate the area efficiently. The presented research project involved designing and constructing this robot</a:t>
            </a:r>
            <a:endParaRPr/>
          </a:p>
        </p:txBody>
      </p:sp>
      <p:sp>
        <p:nvSpPr>
          <p:cNvPr id="606" name="Google Shape;606;p92"/>
          <p:cNvSpPr txBox="1"/>
          <p:nvPr/>
        </p:nvSpPr>
        <p:spPr>
          <a:xfrm>
            <a:off x="183675" y="1904975"/>
            <a:ext cx="763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3"/>
          <p:cNvSpPr txBox="1"/>
          <p:nvPr/>
        </p:nvSpPr>
        <p:spPr>
          <a:xfrm>
            <a:off x="261050" y="217050"/>
            <a:ext cx="7840800" cy="43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1"/>
                </a:solidFill>
              </a:rPr>
              <a:t>[12] “Pouch Motors: Printable Soft Actuators Integrated with Computational Design” (2015) Ryuma Niiyama, Xu Sun et al.  </a:t>
            </a:r>
            <a:endParaRPr b="1" sz="1300">
              <a:solidFill>
                <a:schemeClr val="dk1"/>
              </a:solidFill>
            </a:endParaRPr>
          </a:p>
          <a:p>
            <a:pPr indent="0" lvl="0" marL="0" rtl="0" algn="l">
              <a:spcBef>
                <a:spcPts val="0"/>
              </a:spcBef>
              <a:spcAft>
                <a:spcPts val="0"/>
              </a:spcAft>
              <a:buNone/>
            </a:pPr>
            <a:r>
              <a:rPr lang="en-GB" sz="1300">
                <a:solidFill>
                  <a:schemeClr val="dk1"/>
                </a:solidFill>
              </a:rPr>
              <a:t>This paper proposes concept of pouch motors, a new family of printable soft actuators integrated with computational design. The pouch motor consists of one or more inflatable gas-tight bladders made of sheet materials. This printable actuator is designed and fabricated in a planar fashion. It allows both easy prototyping and mass fabrication of affordable robotic systems</a:t>
            </a:r>
            <a:endParaRPr sz="1300">
              <a:solidFill>
                <a:schemeClr val="dk1"/>
              </a:solidFill>
            </a:endParaRPr>
          </a:p>
          <a:p>
            <a:pPr indent="0" lvl="0" marL="0" rtl="0" algn="l">
              <a:spcBef>
                <a:spcPts val="0"/>
              </a:spcBef>
              <a:spcAft>
                <a:spcPts val="0"/>
              </a:spcAft>
              <a:buNone/>
            </a:pPr>
            <a:r>
              <a:rPr lang="en-GB" sz="1300">
                <a:solidFill>
                  <a:schemeClr val="dk1"/>
                </a:solidFill>
              </a:rPr>
              <a:t>This is the system we have used in our paper</a:t>
            </a:r>
            <a:endParaRPr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Clr>
                <a:schemeClr val="dk1"/>
              </a:buClr>
              <a:buSzPts val="1100"/>
              <a:buFont typeface="Arial"/>
              <a:buNone/>
            </a:pPr>
            <a:r>
              <a:rPr b="1" lang="en-GB" sz="1300">
                <a:solidFill>
                  <a:schemeClr val="dk1"/>
                </a:solidFill>
              </a:rPr>
              <a:t>[13]A Tip Mount for Transporting Sensors and Tools using Soft Growing Robots(2019) Sang-Goo, Margaret M. Coad, Laura H et al. </a:t>
            </a:r>
            <a:endParaRPr b="1" sz="1300">
              <a:solidFill>
                <a:schemeClr val="dk1"/>
              </a:solidFill>
            </a:endParaRPr>
          </a:p>
          <a:p>
            <a:pPr indent="0" lvl="0" marL="0" rtl="0" algn="l">
              <a:spcBef>
                <a:spcPts val="0"/>
              </a:spcBef>
              <a:spcAft>
                <a:spcPts val="0"/>
              </a:spcAft>
              <a:buClr>
                <a:schemeClr val="dk1"/>
              </a:buClr>
              <a:buSzPts val="1100"/>
              <a:buFont typeface="Arial"/>
              <a:buNone/>
            </a:pPr>
            <a:r>
              <a:rPr lang="en-GB" sz="1300">
                <a:solidFill>
                  <a:schemeClr val="dk1"/>
                </a:solidFill>
              </a:rPr>
              <a:t>One major Challenge in soft robots is the retraction part. retraction of the report is accompanied by buckling of the entire upper body which is to be overcome using the correct retraction design</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GB" sz="1300">
                <a:solidFill>
                  <a:schemeClr val="dk1"/>
                </a:solidFill>
              </a:rPr>
              <a:t>1. String mount: String is attached from the mount to the base of the spool and so as the spool rotates and material expands, the string lengthens.</a:t>
            </a:r>
            <a:endParaRPr sz="1300">
              <a:solidFill>
                <a:schemeClr val="dk1"/>
              </a:solidFill>
            </a:endParaRPr>
          </a:p>
          <a:p>
            <a:pPr indent="0" lvl="0" marL="0" rtl="0" algn="l">
              <a:spcBef>
                <a:spcPts val="0"/>
              </a:spcBef>
              <a:spcAft>
                <a:spcPts val="0"/>
              </a:spcAft>
              <a:buClr>
                <a:schemeClr val="dk1"/>
              </a:buClr>
              <a:buSzPts val="1100"/>
              <a:buFont typeface="Arial"/>
              <a:buNone/>
            </a:pPr>
            <a:r>
              <a:rPr lang="en-GB" sz="1300">
                <a:solidFill>
                  <a:schemeClr val="dk1"/>
                </a:solidFill>
              </a:rPr>
              <a:t>Advantage: string being physically attached to the spool helps in stronger pull forces during retraction.</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GB" sz="1300">
                <a:solidFill>
                  <a:schemeClr val="dk1"/>
                </a:solidFill>
              </a:rPr>
              <a:t>2. Cap with a small motorized reel in it: A motor is the real to which a string is rolled up is present in the cap and the string through the inside of the expanding due is attached to the base.</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743551" y="191850"/>
            <a:ext cx="7656900" cy="79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SzPts val="990"/>
              <a:buNone/>
            </a:pPr>
            <a:r>
              <a:rPr b="1" i="1" lang="en-GB" sz="4380">
                <a:latin typeface="Raleway"/>
                <a:ea typeface="Raleway"/>
                <a:cs typeface="Raleway"/>
                <a:sym typeface="Raleway"/>
              </a:rPr>
              <a:t>What are vine robots?</a:t>
            </a:r>
            <a:endParaRPr b="1" i="1" sz="4380">
              <a:latin typeface="Raleway"/>
              <a:ea typeface="Raleway"/>
              <a:cs typeface="Raleway"/>
              <a:sym typeface="Raleway"/>
            </a:endParaRPr>
          </a:p>
        </p:txBody>
      </p:sp>
      <p:sp>
        <p:nvSpPr>
          <p:cNvPr id="120" name="Google Shape;120;p22"/>
          <p:cNvSpPr txBox="1"/>
          <p:nvPr>
            <p:ph idx="1" type="subTitle"/>
          </p:nvPr>
        </p:nvSpPr>
        <p:spPr>
          <a:xfrm>
            <a:off x="153525" y="1120825"/>
            <a:ext cx="8990400" cy="3669300"/>
          </a:xfrm>
          <a:prstGeom prst="rect">
            <a:avLst/>
          </a:prstGeom>
        </p:spPr>
        <p:txBody>
          <a:bodyPr anchorCtr="0" anchor="t" bIns="34275" lIns="68575" spcFirstLastPara="1" rIns="68575" wrap="square" tIns="34275">
            <a:normAutofit fontScale="25000" lnSpcReduction="20000"/>
          </a:bodyPr>
          <a:lstStyle/>
          <a:p>
            <a:pPr indent="0" lvl="0" marL="0" rtl="0" algn="l">
              <a:lnSpc>
                <a:spcPct val="115000"/>
              </a:lnSpc>
              <a:spcBef>
                <a:spcPts val="800"/>
              </a:spcBef>
              <a:spcAft>
                <a:spcPts val="0"/>
              </a:spcAft>
              <a:buClr>
                <a:schemeClr val="dk1"/>
              </a:buClr>
              <a:buSzPts val="275"/>
              <a:buFont typeface="Arial"/>
              <a:buNone/>
            </a:pPr>
            <a:r>
              <a:rPr lang="en-GB" sz="6000">
                <a:solidFill>
                  <a:schemeClr val="dk1"/>
                </a:solidFill>
                <a:latin typeface="Arial"/>
                <a:ea typeface="Arial"/>
                <a:cs typeface="Arial"/>
                <a:sym typeface="Arial"/>
              </a:rPr>
              <a:t>Vine Robots are soft continuum robots designed with low-cost fabrication and for the navigation of difficult environments. Unlike traditional robots, which move through surface contact to walk or run, the vine robot relies on growth for movement. Much like a vine and other plants, the robot has a grounded root, or “base,” and can continually grow as it expands to add material at its tip.</a:t>
            </a:r>
            <a:endParaRPr sz="6000">
              <a:solidFill>
                <a:schemeClr val="dk1"/>
              </a:solidFill>
              <a:latin typeface="Arial"/>
              <a:ea typeface="Arial"/>
              <a:cs typeface="Arial"/>
              <a:sym typeface="Arial"/>
            </a:endParaRPr>
          </a:p>
          <a:p>
            <a:pPr indent="0" lvl="0" marL="0" rtl="0" algn="l">
              <a:lnSpc>
                <a:spcPct val="115000"/>
              </a:lnSpc>
              <a:spcBef>
                <a:spcPts val="1500"/>
              </a:spcBef>
              <a:spcAft>
                <a:spcPts val="0"/>
              </a:spcAft>
              <a:buClr>
                <a:schemeClr val="dk1"/>
              </a:buClr>
              <a:buSzPts val="275"/>
              <a:buFont typeface="Arial"/>
              <a:buNone/>
            </a:pPr>
            <a:r>
              <a:rPr lang="en-GB" sz="6000">
                <a:solidFill>
                  <a:schemeClr val="dk1"/>
                </a:solidFill>
                <a:latin typeface="Arial"/>
                <a:ea typeface="Arial"/>
                <a:cs typeface="Arial"/>
                <a:sym typeface="Arial"/>
              </a:rPr>
              <a:t>Vine robots can be easily assembled and programmed by novices while also having the option to perform complex tasks. They allow users to either pre-program or control the growing robot in real-time as it navigates the environment. The robot can:</a:t>
            </a:r>
            <a:endParaRPr sz="6000">
              <a:solidFill>
                <a:schemeClr val="dk1"/>
              </a:solidFill>
              <a:latin typeface="Arial"/>
              <a:ea typeface="Arial"/>
              <a:cs typeface="Arial"/>
              <a:sym typeface="Arial"/>
            </a:endParaRPr>
          </a:p>
          <a:p>
            <a:pPr indent="-323850" lvl="4" marL="2286000" rtl="0" algn="l">
              <a:lnSpc>
                <a:spcPct val="115000"/>
              </a:lnSpc>
              <a:spcBef>
                <a:spcPts val="1500"/>
              </a:spcBef>
              <a:spcAft>
                <a:spcPts val="0"/>
              </a:spcAft>
              <a:buClr>
                <a:schemeClr val="dk1"/>
              </a:buClr>
              <a:buSzPct val="100000"/>
              <a:buFont typeface="Arial"/>
              <a:buChar char="■"/>
            </a:pPr>
            <a:r>
              <a:rPr lang="en-GB" sz="6000">
                <a:solidFill>
                  <a:schemeClr val="dk1"/>
                </a:solidFill>
                <a:latin typeface="Arial"/>
                <a:ea typeface="Arial"/>
                <a:cs typeface="Arial"/>
                <a:sym typeface="Arial"/>
              </a:rPr>
              <a:t>Traverse rough, sticky, and sharp terrain</a:t>
            </a:r>
            <a:endParaRPr sz="6000">
              <a:solidFill>
                <a:schemeClr val="dk1"/>
              </a:solidFill>
              <a:latin typeface="Arial"/>
              <a:ea typeface="Arial"/>
              <a:cs typeface="Arial"/>
              <a:sym typeface="Arial"/>
            </a:endParaRPr>
          </a:p>
          <a:p>
            <a:pPr indent="-323850" lvl="4" marL="2286000" rtl="0" algn="l">
              <a:lnSpc>
                <a:spcPct val="115000"/>
              </a:lnSpc>
              <a:spcBef>
                <a:spcPts val="400"/>
              </a:spcBef>
              <a:spcAft>
                <a:spcPts val="0"/>
              </a:spcAft>
              <a:buClr>
                <a:schemeClr val="dk1"/>
              </a:buClr>
              <a:buSzPct val="100000"/>
              <a:buFont typeface="Arial"/>
              <a:buChar char="■"/>
            </a:pPr>
            <a:r>
              <a:rPr lang="en-GB" sz="6000">
                <a:solidFill>
                  <a:schemeClr val="dk1"/>
                </a:solidFill>
                <a:latin typeface="Arial"/>
                <a:ea typeface="Arial"/>
                <a:cs typeface="Arial"/>
                <a:sym typeface="Arial"/>
              </a:rPr>
              <a:t> Grow 100 times its original length</a:t>
            </a:r>
            <a:endParaRPr sz="6000">
              <a:solidFill>
                <a:schemeClr val="dk1"/>
              </a:solidFill>
              <a:latin typeface="Arial"/>
              <a:ea typeface="Arial"/>
              <a:cs typeface="Arial"/>
              <a:sym typeface="Arial"/>
            </a:endParaRPr>
          </a:p>
          <a:p>
            <a:pPr indent="-323850" lvl="4" marL="2286000" rtl="0" algn="l">
              <a:lnSpc>
                <a:spcPct val="115000"/>
              </a:lnSpc>
              <a:spcBef>
                <a:spcPts val="400"/>
              </a:spcBef>
              <a:spcAft>
                <a:spcPts val="0"/>
              </a:spcAft>
              <a:buClr>
                <a:schemeClr val="dk1"/>
              </a:buClr>
              <a:buSzPct val="100000"/>
              <a:buFont typeface="Arial"/>
              <a:buChar char="■"/>
            </a:pPr>
            <a:r>
              <a:rPr lang="en-GB" sz="6000">
                <a:solidFill>
                  <a:schemeClr val="dk1"/>
                </a:solidFill>
                <a:latin typeface="Arial"/>
                <a:ea typeface="Arial"/>
                <a:cs typeface="Arial"/>
                <a:sym typeface="Arial"/>
              </a:rPr>
              <a:t> Enter gaps one-fourth its original size </a:t>
            </a:r>
            <a:endParaRPr sz="6000">
              <a:solidFill>
                <a:schemeClr val="dk1"/>
              </a:solidFill>
              <a:latin typeface="Arial"/>
              <a:ea typeface="Arial"/>
              <a:cs typeface="Arial"/>
              <a:sym typeface="Arial"/>
            </a:endParaRPr>
          </a:p>
          <a:p>
            <a:pPr indent="-323850" lvl="4" marL="2286000" rtl="0" algn="l">
              <a:lnSpc>
                <a:spcPct val="115000"/>
              </a:lnSpc>
              <a:spcBef>
                <a:spcPts val="400"/>
              </a:spcBef>
              <a:spcAft>
                <a:spcPts val="0"/>
              </a:spcAft>
              <a:buClr>
                <a:schemeClr val="dk1"/>
              </a:buClr>
              <a:buSzPct val="100000"/>
              <a:buFont typeface="Arial"/>
              <a:buChar char="■"/>
            </a:pPr>
            <a:r>
              <a:rPr lang="en-GB" sz="6000">
                <a:solidFill>
                  <a:schemeClr val="dk1"/>
                </a:solidFill>
                <a:latin typeface="Arial"/>
                <a:ea typeface="Arial"/>
                <a:cs typeface="Arial"/>
                <a:sym typeface="Arial"/>
              </a:rPr>
              <a:t> Climb vertically</a:t>
            </a:r>
            <a:endParaRPr sz="6000">
              <a:solidFill>
                <a:schemeClr val="dk1"/>
              </a:solidFill>
              <a:latin typeface="Arial"/>
              <a:ea typeface="Arial"/>
              <a:cs typeface="Arial"/>
              <a:sym typeface="Arial"/>
            </a:endParaRPr>
          </a:p>
          <a:p>
            <a:pPr indent="-323850" lvl="4" marL="2286000" rtl="0" algn="l">
              <a:lnSpc>
                <a:spcPct val="115000"/>
              </a:lnSpc>
              <a:spcBef>
                <a:spcPts val="400"/>
              </a:spcBef>
              <a:spcAft>
                <a:spcPts val="0"/>
              </a:spcAft>
              <a:buClr>
                <a:schemeClr val="dk1"/>
              </a:buClr>
              <a:buSzPct val="100000"/>
              <a:buFont typeface="Arial"/>
              <a:buChar char="■"/>
            </a:pPr>
            <a:r>
              <a:rPr lang="en-GB" sz="6000">
                <a:solidFill>
                  <a:schemeClr val="dk1"/>
                </a:solidFill>
                <a:latin typeface="Arial"/>
                <a:ea typeface="Arial"/>
                <a:cs typeface="Arial"/>
                <a:sym typeface="Arial"/>
              </a:rPr>
              <a:t> Transport fluids</a:t>
            </a:r>
            <a:endParaRPr sz="6000">
              <a:solidFill>
                <a:schemeClr val="dk1"/>
              </a:solidFill>
              <a:latin typeface="Arial"/>
              <a:ea typeface="Arial"/>
              <a:cs typeface="Arial"/>
              <a:sym typeface="Arial"/>
            </a:endParaRPr>
          </a:p>
          <a:p>
            <a:pPr indent="0" lvl="0" marL="0" rtl="0" algn="l">
              <a:lnSpc>
                <a:spcPct val="115000"/>
              </a:lnSpc>
              <a:spcBef>
                <a:spcPts val="800"/>
              </a:spcBef>
              <a:spcAft>
                <a:spcPts val="0"/>
              </a:spcAft>
              <a:buClr>
                <a:schemeClr val="dk1"/>
              </a:buClr>
              <a:buSzPts val="275"/>
              <a:buFont typeface="Arial"/>
              <a:buNone/>
            </a:pPr>
            <a:r>
              <a:rPr lang="en-GB" sz="6650">
                <a:solidFill>
                  <a:srgbClr val="7A7A7A"/>
                </a:solidFill>
                <a:highlight>
                  <a:srgbClr val="FFFFFF"/>
                </a:highlight>
                <a:latin typeface="Roboto"/>
                <a:ea typeface="Roboto"/>
                <a:cs typeface="Roboto"/>
                <a:sym typeface="Roboto"/>
              </a:rPr>
              <a:t> </a:t>
            </a:r>
            <a:endParaRPr sz="6650">
              <a:solidFill>
                <a:srgbClr val="7A7A7A"/>
              </a:solidFill>
              <a:highlight>
                <a:srgbClr val="FFFFFF"/>
              </a:highlight>
              <a:latin typeface="Roboto"/>
              <a:ea typeface="Roboto"/>
              <a:cs typeface="Roboto"/>
              <a:sym typeface="Roboto"/>
            </a:endParaRPr>
          </a:p>
          <a:p>
            <a:pPr indent="0" lvl="0" marL="0" rtl="0" algn="ctr">
              <a:spcBef>
                <a:spcPts val="1500"/>
              </a:spcBef>
              <a:spcAft>
                <a:spcPts val="0"/>
              </a:spcAft>
              <a:buNone/>
            </a:pPr>
            <a:r>
              <a:t/>
            </a:r>
            <a:endParaRPr sz="9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4"/>
          <p:cNvSpPr txBox="1"/>
          <p:nvPr/>
        </p:nvSpPr>
        <p:spPr>
          <a:xfrm>
            <a:off x="288650" y="613625"/>
            <a:ext cx="86646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200">
                <a:solidFill>
                  <a:schemeClr val="dk1"/>
                </a:solidFill>
              </a:rPr>
              <a:t>While expansion, the reel slowly unrolls string for the body to grow and simultaneously  keeping the tip on the body.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Problem: a) Buckling of robot body during retraction still exists because the base is the driving force in pulling the string back.</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b) Is the length of the robot increases the reel inside the mount also increases in size and so the cap size limits the robot length.</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3. magnetic rings mount:</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A Magnetic ring on the inside of the report and an outer ring on the cap these two rollers are attach magnetically and can accommodate a retraction as well as growth of the robot body.</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Problem: pulling force in this case is limited to the magnetic force between the two of the mounts.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The research paper comes to conclusion that regardless of the internal pressure and curvature, soft robots will always buckle rather than invert above a certain length when the tail is away from the base.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chemeClr val="dk1"/>
                </a:solidFill>
              </a:rPr>
              <a:t>Proposed tip mount design:Two motors attached to small drive rollers which pull (during growth) and push (retraction) the material to the tip.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5"/>
          <p:cNvSpPr txBox="1"/>
          <p:nvPr/>
        </p:nvSpPr>
        <p:spPr>
          <a:xfrm>
            <a:off x="156475" y="193025"/>
            <a:ext cx="8892900" cy="47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[14]</a:t>
            </a:r>
            <a:r>
              <a:rPr b="1" lang="en-GB" sz="1350">
                <a:solidFill>
                  <a:srgbClr val="202124"/>
                </a:solidFill>
                <a:latin typeface="Roboto"/>
                <a:ea typeface="Roboto"/>
                <a:cs typeface="Roboto"/>
                <a:sym typeface="Roboto"/>
              </a:rPr>
              <a:t>Development of a Pneumatically Controlled Expandable Arm for Rescue Searches in Tight Spaces (2015) </a:t>
            </a:r>
            <a:endParaRPr b="1" sz="1350">
              <a:solidFill>
                <a:srgbClr val="202124"/>
              </a:solidFill>
              <a:latin typeface="Roboto"/>
              <a:ea typeface="Roboto"/>
              <a:cs typeface="Roboto"/>
              <a:sym typeface="Roboto"/>
            </a:endParaRPr>
          </a:p>
          <a:p>
            <a:pPr indent="0" lvl="0" marL="0" rtl="0" algn="l">
              <a:spcBef>
                <a:spcPts val="0"/>
              </a:spcBef>
              <a:spcAft>
                <a:spcPts val="0"/>
              </a:spcAft>
              <a:buNone/>
            </a:pPr>
            <a:r>
              <a:rPr b="1" lang="en-GB" sz="1350">
                <a:solidFill>
                  <a:srgbClr val="202124"/>
                </a:solidFill>
                <a:latin typeface="Roboto"/>
                <a:ea typeface="Roboto"/>
                <a:cs typeface="Roboto"/>
                <a:sym typeface="Roboto"/>
              </a:rPr>
              <a:t>Daisuke Mishima, Takeshi Aoki, Shigeo Hirose. </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Traditional Air compressor is loud and not portable. Not suitable for rescue ops. They have used a man powered foot pump which inflated the body.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Material selected: Kevlar Fiber lined with urethane rubber</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To keep head mount on tip, a wire passes through the tube. Since inside of tube is 2x faster, it causes the wire to build up and thus the mount to fall off. So a wire rewinding device is present in the head unit to secure it tightly to the body.</a:t>
            </a:r>
            <a:endParaRPr>
              <a:solidFill>
                <a:schemeClr val="dk1"/>
              </a:solidFill>
            </a:endParaRPr>
          </a:p>
          <a:p>
            <a:pPr indent="0" lvl="0" marL="0" rtl="0" algn="l">
              <a:spcBef>
                <a:spcPts val="0"/>
              </a:spcBef>
              <a:spcAft>
                <a:spcPts val="0"/>
              </a:spcAft>
              <a:buNone/>
            </a:pPr>
            <a:r>
              <a:rPr lang="en-GB">
                <a:solidFill>
                  <a:schemeClr val="dk1"/>
                </a:solidFill>
              </a:rPr>
              <a:t>Used a winch to wind the tube and wire simultaneously.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[15] </a:t>
            </a:r>
            <a:r>
              <a:rPr lang="en-GB" sz="1350">
                <a:solidFill>
                  <a:srgbClr val="202124"/>
                </a:solidFill>
                <a:latin typeface="Roboto"/>
                <a:ea typeface="Roboto"/>
                <a:cs typeface="Roboto"/>
                <a:sym typeface="Roboto"/>
              </a:rPr>
              <a:t>"Soft Robot Review"(2017)Chiwon Lee, Myungjoon Kim, Yoon Jae Kim, Nhayoung Hong, Seungwan Ryu, H. Jin Kim, and Sungwan Kim</a:t>
            </a:r>
            <a:endParaRPr sz="135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2.1) Actuation;</a:t>
            </a:r>
            <a:endParaRPr sz="1100">
              <a:solidFill>
                <a:schemeClr val="dk1"/>
              </a:solidFill>
            </a:endParaRPr>
          </a:p>
          <a:p>
            <a:pPr indent="45720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2.1.1 Variable length tendons: tension cables or SMA actuator embedded in segments of robot.</a:t>
            </a:r>
            <a:endParaRPr sz="1100">
              <a:solidFill>
                <a:schemeClr val="dk1"/>
              </a:solidFill>
            </a:endParaRPr>
          </a:p>
          <a:p>
            <a:pPr indent="45720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2.1.2 Fluidic Actuator: Inflates channels within body to deform body in controlled manner.  Pressure used here can be pneumatic (preferred)  or hydraulic (produces large force)</a:t>
            </a:r>
            <a:endParaRPr sz="1100">
              <a:solidFill>
                <a:schemeClr val="dk1"/>
              </a:solidFill>
            </a:endParaRPr>
          </a:p>
          <a:p>
            <a:pPr indent="45720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2.1.3 EAP: polymers that change in shape when stimulated by electric field</a:t>
            </a:r>
            <a:endParaRPr sz="1100">
              <a:solidFill>
                <a:schemeClr val="dk1"/>
              </a:solidFill>
            </a:endParaRPr>
          </a:p>
          <a:p>
            <a:pPr indent="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(Table 1 summarizes advantage of all 3 approaches)</a:t>
            </a:r>
            <a:endParaRPr sz="1100">
              <a:solidFill>
                <a:schemeClr val="dk1"/>
              </a:solidFill>
            </a:endParaRPr>
          </a:p>
          <a:p>
            <a:pPr indent="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2.2 Sensing:</a:t>
            </a:r>
            <a:endParaRPr sz="135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350">
                <a:solidFill>
                  <a:schemeClr val="dk1"/>
                </a:solidFill>
                <a:latin typeface="Roboto"/>
                <a:ea typeface="Roboto"/>
                <a:cs typeface="Roboto"/>
                <a:sym typeface="Roboto"/>
              </a:rPr>
              <a:t>Conventional sensors not used due to the bending property of SR. Soft sensors used. </a:t>
            </a:r>
            <a:endParaRPr sz="135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6"/>
          <p:cNvSpPr txBox="1"/>
          <p:nvPr>
            <p:ph idx="1" type="body"/>
          </p:nvPr>
        </p:nvSpPr>
        <p:spPr>
          <a:xfrm>
            <a:off x="204525" y="241100"/>
            <a:ext cx="8736900" cy="42231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2.3: Structure:Material used is silicone for the body.</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2.4 Controlling: Rigid electronic components have limitations in which standing extreme mechanisms which include stretching twisting compressing. However there has been progress in electronics area which use soft electronic systems on a stretchable electronics for soft robotics.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2.5 Material: Silicone or rubber</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2.6 Fabrication:Shape deposition manufacturing and Smart composite microstructure and 3-D printing technology used.</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Mainly 2 types of controls of soft robots:</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1. continuum robots with inverse kinematic algorithms</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2. Continuum robots with neural network algorithm.</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Conclusion:</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400">
                <a:latin typeface="Roboto"/>
                <a:ea typeface="Roboto"/>
                <a:cs typeface="Roboto"/>
                <a:sym typeface="Roboto"/>
              </a:rPr>
              <a:t>This is a study on soft robotics with no specific application for the robot is considered and hence only a brief idea of materials and controlling methods Have been discussed</a:t>
            </a:r>
            <a:endParaRPr sz="1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7"/>
          <p:cNvSpPr txBox="1"/>
          <p:nvPr>
            <p:ph idx="1" type="body"/>
          </p:nvPr>
        </p:nvSpPr>
        <p:spPr>
          <a:xfrm>
            <a:off x="628650" y="347527"/>
            <a:ext cx="7886700" cy="4285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b="1" lang="en-GB" sz="1600"/>
              <a:t>[16] </a:t>
            </a:r>
            <a:r>
              <a:rPr b="1" lang="en-GB" sz="1500"/>
              <a:t>Payload Capabilities and Operational Limits of Eversion Robots</a:t>
            </a:r>
            <a:endParaRPr b="1" sz="1500"/>
          </a:p>
          <a:p>
            <a:pPr indent="0" lvl="0" marL="0" rtl="0" algn="l">
              <a:spcBef>
                <a:spcPts val="800"/>
              </a:spcBef>
              <a:spcAft>
                <a:spcPts val="0"/>
              </a:spcAft>
              <a:buNone/>
            </a:pPr>
            <a:r>
              <a:rPr lang="en-GB" sz="1600"/>
              <a:t>This research paper has explained the maximum payload capabilities of the robot by taking three failure conditions, failure due to yielding, failure due to buckling and failure due to lateral collapse force.</a:t>
            </a:r>
            <a:endParaRPr sz="1600"/>
          </a:p>
          <a:p>
            <a:pPr indent="0" lvl="0" marL="0" rtl="0" algn="l">
              <a:spcBef>
                <a:spcPts val="800"/>
              </a:spcBef>
              <a:spcAft>
                <a:spcPts val="0"/>
              </a:spcAft>
              <a:buNone/>
            </a:pPr>
            <a:r>
              <a:t/>
            </a:r>
            <a:endParaRPr sz="1600"/>
          </a:p>
          <a:p>
            <a:pPr indent="0" lvl="0" marL="0" rtl="0" algn="l">
              <a:lnSpc>
                <a:spcPct val="100000"/>
              </a:lnSpc>
              <a:spcBef>
                <a:spcPts val="0"/>
              </a:spcBef>
              <a:spcAft>
                <a:spcPts val="0"/>
              </a:spcAft>
              <a:buNone/>
            </a:pPr>
            <a:r>
              <a:rPr b="1" lang="en-GB" sz="1400">
                <a:solidFill>
                  <a:srgbClr val="000000"/>
                </a:solidFill>
              </a:rPr>
              <a:t>[17] YanLi He et. al Experiment and Theoretical Analysis Study of ETFE inflatable tubes </a:t>
            </a:r>
            <a:endParaRPr b="1" sz="1400">
              <a:solidFill>
                <a:srgbClr val="000000"/>
              </a:solidFill>
            </a:endParaRPr>
          </a:p>
          <a:p>
            <a:pPr indent="0" lvl="0" marL="0" rtl="0" algn="l">
              <a:lnSpc>
                <a:spcPct val="100000"/>
              </a:lnSpc>
              <a:spcBef>
                <a:spcPts val="0"/>
              </a:spcBef>
              <a:spcAft>
                <a:spcPts val="0"/>
              </a:spcAft>
              <a:buNone/>
            </a:pPr>
            <a:r>
              <a:rPr lang="en-GB" sz="1400">
                <a:solidFill>
                  <a:srgbClr val="000000"/>
                </a:solidFill>
              </a:rPr>
              <a:t>The load bearing capacity of an ETFE inflatable tube is tested in this paper and a comparative study of two wrinkling theories, the bifurcation theory and tension field theory is carried out for wrinkling analysis of the ETFE tube. Results obtained by bifurcation theory match with the experimental results validating the theory</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GB" sz="1400">
                <a:solidFill>
                  <a:srgbClr val="000000"/>
                </a:solidFill>
              </a:rPr>
              <a:t>[18]</a:t>
            </a:r>
            <a:r>
              <a:rPr b="1" lang="en-GB" sz="1400">
                <a:solidFill>
                  <a:srgbClr val="000000"/>
                </a:solidFill>
              </a:rPr>
              <a:t> Retraction of Soft Growing Robots without Buckling Margaret M. Coad et. al </a:t>
            </a:r>
            <a:endParaRPr b="1" sz="1400">
              <a:solidFill>
                <a:srgbClr val="000000"/>
              </a:solidFill>
            </a:endParaRPr>
          </a:p>
          <a:p>
            <a:pPr indent="0" lvl="0" marL="0" rtl="0" algn="l">
              <a:lnSpc>
                <a:spcPct val="100000"/>
              </a:lnSpc>
              <a:spcBef>
                <a:spcPts val="0"/>
              </a:spcBef>
              <a:spcAft>
                <a:spcPts val="0"/>
              </a:spcAft>
              <a:buNone/>
            </a:pPr>
            <a:r>
              <a:rPr lang="en-GB" sz="1400">
                <a:solidFill>
                  <a:srgbClr val="000000"/>
                </a:solidFill>
              </a:rPr>
              <a:t>This proposes a mechanism for retraction of robots without buckling of the inflated robot body. A device roller mechanism  is created that helps in the retraction.</a:t>
            </a:r>
            <a:endParaRPr sz="1400">
              <a:solidFill>
                <a:srgbClr val="000000"/>
              </a:solidFill>
            </a:endParaRPr>
          </a:p>
          <a:p>
            <a:pPr indent="0" lvl="0" marL="0" rtl="0" algn="l">
              <a:spcBef>
                <a:spcPts val="800"/>
              </a:spcBef>
              <a:spcAft>
                <a:spcPts val="0"/>
              </a:spcAft>
              <a:buNone/>
            </a:pPr>
            <a:r>
              <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8"/>
          <p:cNvSpPr txBox="1"/>
          <p:nvPr/>
        </p:nvSpPr>
        <p:spPr>
          <a:xfrm>
            <a:off x="230300" y="276375"/>
            <a:ext cx="8291100" cy="603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References:</a:t>
            </a:r>
            <a:endParaRPr sz="2000"/>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https://drive.google.com/file/d/1pkW4W1IyfzrgUAESRJICeCTYc_-g73nD/view</a:t>
            </a:r>
            <a:endParaRPr/>
          </a:p>
          <a:p>
            <a:pPr indent="0" lvl="0" marL="0" rtl="0" algn="l">
              <a:spcBef>
                <a:spcPts val="0"/>
              </a:spcBef>
              <a:spcAft>
                <a:spcPts val="0"/>
              </a:spcAft>
              <a:buNone/>
            </a:pPr>
            <a:r>
              <a:rPr lang="en-GB" u="sng">
                <a:solidFill>
                  <a:schemeClr val="hlink"/>
                </a:solidFill>
                <a:hlinkClick r:id="rId4"/>
              </a:rPr>
              <a:t>https://www.vinerobots.org/build-one/pre-formed-vine-robot/</a:t>
            </a:r>
            <a:endParaRPr/>
          </a:p>
          <a:p>
            <a:pPr indent="0" lvl="0" marL="0" rtl="0" algn="l">
              <a:spcBef>
                <a:spcPts val="0"/>
              </a:spcBef>
              <a:spcAft>
                <a:spcPts val="0"/>
              </a:spcAft>
              <a:buNone/>
            </a:pPr>
            <a:r>
              <a:rPr lang="en-GB" u="sng">
                <a:solidFill>
                  <a:schemeClr val="accent5"/>
                </a:solidFill>
              </a:rPr>
              <a:t>https://www.ncbi.nlm.nih.gov/pmc/articles/PMC7805729/</a:t>
            </a:r>
            <a:endParaRPr u="sng">
              <a:solidFill>
                <a:schemeClr val="accent5"/>
              </a:solidFill>
            </a:endParaRPr>
          </a:p>
          <a:p>
            <a:pPr indent="0" lvl="0" marL="0" rtl="0" algn="l">
              <a:spcBef>
                <a:spcPts val="0"/>
              </a:spcBef>
              <a:spcAft>
                <a:spcPts val="0"/>
              </a:spcAft>
              <a:buNone/>
            </a:pPr>
            <a:r>
              <a:rPr lang="en-GB" u="sng">
                <a:solidFill>
                  <a:schemeClr val="hlink"/>
                </a:solidFill>
                <a:hlinkClick r:id="rId5"/>
              </a:rPr>
              <a:t>https://stacks.stanford.edu/file/druid:ky237km2272/Margaret_Coad_Dissertation-augmented.pdf</a:t>
            </a:r>
            <a:endParaRPr/>
          </a:p>
          <a:p>
            <a:pPr indent="0" lvl="0" marL="0" rtl="0" algn="l">
              <a:spcBef>
                <a:spcPts val="0"/>
              </a:spcBef>
              <a:spcAft>
                <a:spcPts val="0"/>
              </a:spcAft>
              <a:buNone/>
            </a:pPr>
            <a:r>
              <a:rPr lang="en-GB" u="sng">
                <a:solidFill>
                  <a:schemeClr val="hlink"/>
                </a:solidFill>
                <a:hlinkClick r:id="rId6"/>
              </a:rPr>
              <a:t>https://www.frontiersin.org/articles/10.3389/frobt.2020.548266/full</a:t>
            </a:r>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 </a:t>
            </a:r>
            <a:r>
              <a:rPr lang="en-GB" u="sng">
                <a:solidFill>
                  <a:schemeClr val="hlink"/>
                </a:solidFill>
                <a:latin typeface="Times New Roman"/>
                <a:ea typeface="Times New Roman"/>
                <a:cs typeface="Times New Roman"/>
                <a:sym typeface="Times New Roman"/>
                <a:hlinkClick r:id="rId7"/>
              </a:rPr>
              <a:t>https://www.ncbi.nlm.nih.gov/pmc/articles/PMC7805729/</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u="sng">
                <a:solidFill>
                  <a:srgbClr val="1155CC"/>
                </a:solidFill>
                <a:latin typeface="Roboto"/>
                <a:ea typeface="Roboto"/>
                <a:cs typeface="Roboto"/>
                <a:sym typeface="Roboto"/>
                <a:hlinkClick r:id="rId8">
                  <a:extLst>
                    <a:ext uri="{A12FA001-AC4F-418D-AE19-62706E023703}">
                      <ahyp:hlinkClr val="tx"/>
                    </a:ext>
                  </a:extLst>
                </a:hlinkClick>
              </a:rPr>
              <a:t>https://pubmed.ncbi.nlm.nih.gov/32150509/</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u="sng">
                <a:solidFill>
                  <a:schemeClr val="hlink"/>
                </a:solidFill>
                <a:latin typeface="Times New Roman"/>
                <a:ea typeface="Times New Roman"/>
                <a:cs typeface="Times New Roman"/>
                <a:sym typeface="Times New Roman"/>
                <a:hlinkClick r:id="rId9"/>
              </a:rPr>
              <a:t>https://www.ncbi.nlm.nih.gov/pubmed/30339050</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200" u="sng">
                <a:solidFill>
                  <a:srgbClr val="1155CC"/>
                </a:solidFill>
                <a:hlinkClick r:id="rId10">
                  <a:extLst>
                    <a:ext uri="{A12FA001-AC4F-418D-AE19-62706E023703}">
                      <ahyp:hlinkClr val="tx"/>
                    </a:ext>
                  </a:extLst>
                </a:hlinkClick>
              </a:rPr>
              <a:t>https://sci-hub.mksa.top/10.1126/scirobotics.aan3028</a:t>
            </a:r>
            <a:endParaRPr sz="1200">
              <a:solidFill>
                <a:srgbClr val="212121"/>
              </a:solidFill>
            </a:endParaRPr>
          </a:p>
          <a:p>
            <a:pPr indent="0" lvl="0" marL="0" rtl="0" algn="l">
              <a:spcBef>
                <a:spcPts val="0"/>
              </a:spcBef>
              <a:spcAft>
                <a:spcPts val="0"/>
              </a:spcAft>
              <a:buClr>
                <a:schemeClr val="dk1"/>
              </a:buClr>
              <a:buSzPts val="1100"/>
              <a:buFont typeface="Arial"/>
              <a:buNone/>
            </a:pPr>
            <a:r>
              <a:rPr lang="en-GB" sz="1200" u="sng">
                <a:solidFill>
                  <a:srgbClr val="1155CC"/>
                </a:solidFill>
                <a:hlinkClick r:id="rId11">
                  <a:extLst>
                    <a:ext uri="{A12FA001-AC4F-418D-AE19-62706E023703}">
                      <ahyp:hlinkClr val="tx"/>
                    </a:ext>
                  </a:extLst>
                </a:hlinkClick>
              </a:rPr>
              <a:t>https://drive.google.com/file/d/1h6fK4for6EJF50jn4STut8br74GpkokW/view?usp=sharing</a:t>
            </a:r>
            <a:endParaRPr sz="1200">
              <a:solidFill>
                <a:srgbClr val="212121"/>
              </a:solidFill>
            </a:endParaRPr>
          </a:p>
          <a:p>
            <a:pPr indent="0" lvl="0" marL="0" rtl="0" algn="l">
              <a:spcBef>
                <a:spcPts val="0"/>
              </a:spcBef>
              <a:spcAft>
                <a:spcPts val="0"/>
              </a:spcAft>
              <a:buClr>
                <a:schemeClr val="dk1"/>
              </a:buClr>
              <a:buSzPts val="1100"/>
              <a:buFont typeface="Arial"/>
              <a:buNone/>
            </a:pPr>
            <a:r>
              <a:rPr lang="en-GB" sz="1200" u="sng">
                <a:solidFill>
                  <a:schemeClr val="hlink"/>
                </a:solidFill>
                <a:hlinkClick r:id="rId12"/>
              </a:rPr>
              <a:t>https://www.researchgate.net/figure/Working-principal-of-the-growing-vine-robot_fig1_346571887</a:t>
            </a:r>
            <a:endParaRPr sz="1200">
              <a:solidFill>
                <a:srgbClr val="212121"/>
              </a:solidFill>
            </a:endParaRPr>
          </a:p>
          <a:p>
            <a:pPr indent="0" lvl="0" marL="0" rtl="0" algn="l">
              <a:spcBef>
                <a:spcPts val="0"/>
              </a:spcBef>
              <a:spcAft>
                <a:spcPts val="0"/>
              </a:spcAft>
              <a:buClr>
                <a:schemeClr val="dk1"/>
              </a:buClr>
              <a:buSzPts val="1100"/>
              <a:buFont typeface="Arial"/>
              <a:buNone/>
            </a:pPr>
            <a:r>
              <a:t/>
            </a:r>
            <a:endParaRPr sz="1200">
              <a:solidFill>
                <a:srgbClr val="212121"/>
              </a:solidFill>
            </a:endParaRPr>
          </a:p>
          <a:p>
            <a:pPr indent="0" lvl="0" marL="0" rtl="0" algn="l">
              <a:spcBef>
                <a:spcPts val="0"/>
              </a:spcBef>
              <a:spcAft>
                <a:spcPts val="0"/>
              </a:spcAft>
              <a:buClr>
                <a:schemeClr val="dk1"/>
              </a:buClr>
              <a:buSzPts val="1100"/>
              <a:buFont typeface="Arial"/>
              <a:buNone/>
            </a:pPr>
            <a:r>
              <a:t/>
            </a:r>
            <a:endParaRPr b="1" sz="1200">
              <a:solidFill>
                <a:srgbClr val="212121"/>
              </a:solidFill>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Papers</a:t>
            </a:r>
            <a:endParaRPr/>
          </a:p>
          <a:p>
            <a:pPr indent="0" lvl="0" marL="0" rtl="0" algn="l">
              <a:lnSpc>
                <a:spcPct val="115000"/>
              </a:lnSpc>
              <a:spcBef>
                <a:spcPts val="1200"/>
              </a:spcBef>
              <a:spcAft>
                <a:spcPts val="0"/>
              </a:spcAft>
              <a:buClr>
                <a:schemeClr val="dk1"/>
              </a:buClr>
              <a:buSzPts val="1100"/>
              <a:buFont typeface="Arial"/>
              <a:buNone/>
            </a:pPr>
            <a:r>
              <a:t/>
            </a:r>
            <a:endParaRPr>
              <a:solidFill>
                <a:schemeClr val="accent5"/>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9"/>
          <p:cNvSpPr txBox="1"/>
          <p:nvPr/>
        </p:nvSpPr>
        <p:spPr>
          <a:xfrm>
            <a:off x="132125" y="273950"/>
            <a:ext cx="8556300" cy="46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3E3D40"/>
              </a:solidFill>
            </a:endParaRPr>
          </a:p>
          <a:p>
            <a:pPr indent="0" lvl="0" marL="0" rtl="0" algn="l">
              <a:spcBef>
                <a:spcPts val="0"/>
              </a:spcBef>
              <a:spcAft>
                <a:spcPts val="0"/>
              </a:spcAft>
              <a:buNone/>
            </a:pPr>
            <a:r>
              <a:rPr b="1" lang="en-GB">
                <a:solidFill>
                  <a:srgbClr val="3E3D40"/>
                </a:solidFill>
              </a:rPr>
              <a:t>[1]</a:t>
            </a:r>
            <a:r>
              <a:rPr b="1" lang="en-GB" sz="1533">
                <a:solidFill>
                  <a:schemeClr val="dk1"/>
                </a:solidFill>
                <a:uFill>
                  <a:noFill/>
                </a:uFill>
                <a:hlinkClick r:id="rId3">
                  <a:extLst>
                    <a:ext uri="{A12FA001-AC4F-418D-AE19-62706E023703}">
                      <ahyp:hlinkClr val="tx"/>
                    </a:ext>
                  </a:extLst>
                </a:hlinkClick>
              </a:rPr>
              <a:t>Laura H. Blumenschein</a:t>
            </a:r>
            <a:r>
              <a:rPr b="1" lang="en-GB" sz="1533">
                <a:solidFill>
                  <a:schemeClr val="dk1"/>
                </a:solidFill>
              </a:rPr>
              <a:t>,</a:t>
            </a:r>
            <a:r>
              <a:rPr b="1" lang="en-GB" sz="1383">
                <a:solidFill>
                  <a:schemeClr val="dk1"/>
                </a:solidFill>
              </a:rPr>
              <a:t>1,*</a:t>
            </a:r>
            <a:r>
              <a:rPr b="1" lang="en-GB" sz="1533">
                <a:solidFill>
                  <a:schemeClr val="dk1"/>
                </a:solidFill>
              </a:rPr>
              <a:t> </a:t>
            </a:r>
            <a:r>
              <a:rPr b="1" lang="en-GB" sz="1533">
                <a:solidFill>
                  <a:schemeClr val="dk1"/>
                </a:solidFill>
                <a:uFill>
                  <a:noFill/>
                </a:uFill>
                <a:hlinkClick r:id="rId4">
                  <a:extLst>
                    <a:ext uri="{A12FA001-AC4F-418D-AE19-62706E023703}">
                      <ahyp:hlinkClr val="tx"/>
                    </a:ext>
                  </a:extLst>
                </a:hlinkClick>
              </a:rPr>
              <a:t>Margaret M. Coad</a:t>
            </a:r>
            <a:r>
              <a:rPr b="1" lang="en-GB" sz="1533">
                <a:solidFill>
                  <a:schemeClr val="dk1"/>
                </a:solidFill>
              </a:rPr>
              <a:t>,</a:t>
            </a:r>
            <a:r>
              <a:rPr b="1" lang="en-GB" sz="1383">
                <a:solidFill>
                  <a:schemeClr val="dk1"/>
                </a:solidFill>
              </a:rPr>
              <a:t>2</a:t>
            </a:r>
            <a:r>
              <a:rPr b="1" lang="en-GB" sz="1533">
                <a:solidFill>
                  <a:schemeClr val="dk1"/>
                </a:solidFill>
              </a:rPr>
              <a:t> </a:t>
            </a:r>
            <a:r>
              <a:rPr b="1" lang="en-GB" sz="1533">
                <a:solidFill>
                  <a:schemeClr val="dk1"/>
                </a:solidFill>
                <a:uFill>
                  <a:noFill/>
                </a:uFill>
                <a:hlinkClick r:id="rId5">
                  <a:extLst>
                    <a:ext uri="{A12FA001-AC4F-418D-AE19-62706E023703}">
                      <ahyp:hlinkClr val="tx"/>
                    </a:ext>
                  </a:extLst>
                </a:hlinkClick>
              </a:rPr>
              <a:t>David A. Haggerty</a:t>
            </a:r>
            <a:r>
              <a:rPr b="1" lang="en-GB" sz="1533">
                <a:solidFill>
                  <a:schemeClr val="dk1"/>
                </a:solidFill>
              </a:rPr>
              <a:t>,</a:t>
            </a:r>
            <a:r>
              <a:rPr b="1" lang="en-GB" sz="1383">
                <a:solidFill>
                  <a:schemeClr val="dk1"/>
                </a:solidFill>
              </a:rPr>
              <a:t>3</a:t>
            </a:r>
            <a:r>
              <a:rPr b="1" lang="en-GB" sz="1533">
                <a:solidFill>
                  <a:schemeClr val="dk1"/>
                </a:solidFill>
              </a:rPr>
              <a:t> </a:t>
            </a:r>
            <a:r>
              <a:rPr b="1" lang="en-GB" sz="1533">
                <a:solidFill>
                  <a:schemeClr val="dk1"/>
                </a:solidFill>
                <a:uFill>
                  <a:noFill/>
                </a:uFill>
                <a:hlinkClick r:id="rId6">
                  <a:extLst>
                    <a:ext uri="{A12FA001-AC4F-418D-AE19-62706E023703}">
                      <ahyp:hlinkClr val="tx"/>
                    </a:ext>
                  </a:extLst>
                </a:hlinkClick>
              </a:rPr>
              <a:t>Allison M. Okamura</a:t>
            </a:r>
            <a:r>
              <a:rPr b="1" lang="en-GB" sz="1533">
                <a:solidFill>
                  <a:schemeClr val="dk1"/>
                </a:solidFill>
              </a:rPr>
              <a:t>,</a:t>
            </a:r>
            <a:r>
              <a:rPr b="1" lang="en-GB" sz="1383">
                <a:solidFill>
                  <a:schemeClr val="dk1"/>
                </a:solidFill>
              </a:rPr>
              <a:t>2</a:t>
            </a:r>
            <a:r>
              <a:rPr b="1" lang="en-GB" sz="1533">
                <a:solidFill>
                  <a:schemeClr val="dk1"/>
                </a:solidFill>
              </a:rPr>
              <a:t> and </a:t>
            </a:r>
            <a:r>
              <a:rPr b="1" lang="en-GB" sz="1533">
                <a:solidFill>
                  <a:schemeClr val="dk1"/>
                </a:solidFill>
                <a:uFill>
                  <a:noFill/>
                </a:uFill>
                <a:hlinkClick r:id="rId7">
                  <a:extLst>
                    <a:ext uri="{A12FA001-AC4F-418D-AE19-62706E023703}">
                      <ahyp:hlinkClr val="tx"/>
                    </a:ext>
                  </a:extLst>
                </a:hlinkClick>
              </a:rPr>
              <a:t>Elliot W. Hawkes</a:t>
            </a:r>
            <a:r>
              <a:rPr b="1" lang="en-GB" sz="1383">
                <a:solidFill>
                  <a:schemeClr val="dk1"/>
                </a:solidFill>
              </a:rPr>
              <a:t>3 2019 “</a:t>
            </a:r>
            <a:r>
              <a:rPr b="1" lang="en-GB" sz="1600">
                <a:solidFill>
                  <a:schemeClr val="dk1"/>
                </a:solidFill>
                <a:latin typeface="Calibri"/>
                <a:ea typeface="Calibri"/>
                <a:cs typeface="Calibri"/>
                <a:sym typeface="Calibri"/>
              </a:rPr>
              <a:t>Design, Modelling,Control and Applications of everting Vine Robots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[2]</a:t>
            </a:r>
            <a:r>
              <a:rPr b="1" lang="en-GB" sz="1522">
                <a:solidFill>
                  <a:schemeClr val="dk1"/>
                </a:solidFill>
                <a:uFill>
                  <a:noFill/>
                </a:uFill>
                <a:hlinkClick r:id="rId8">
                  <a:extLst>
                    <a:ext uri="{A12FA001-AC4F-418D-AE19-62706E023703}">
                      <ahyp:hlinkClr val="tx"/>
                    </a:ext>
                  </a:extLst>
                </a:hlinkClick>
              </a:rPr>
              <a:t>Seref Kemal Talas</a:t>
            </a:r>
            <a:r>
              <a:rPr b="1" lang="en-GB" sz="1222">
                <a:solidFill>
                  <a:schemeClr val="dk1"/>
                </a:solidFill>
              </a:rPr>
              <a:t> </a:t>
            </a:r>
            <a:r>
              <a:rPr b="1" lang="en-GB" sz="1222">
                <a:solidFill>
                  <a:schemeClr val="dk1"/>
                </a:solidFill>
                <a:uFill>
                  <a:noFill/>
                </a:uFill>
                <a:hlinkClick r:id="rId9">
                  <a:extLst>
                    <a:ext uri="{A12FA001-AC4F-418D-AE19-62706E023703}">
                      <ahyp:hlinkClr val="tx"/>
                    </a:ext>
                  </a:extLst>
                </a:hlinkClick>
              </a:rPr>
              <a:t>1</a:t>
            </a:r>
            <a:r>
              <a:rPr b="1" lang="en-GB" sz="1522">
                <a:solidFill>
                  <a:schemeClr val="dk1"/>
                </a:solidFill>
              </a:rPr>
              <a:t>, </a:t>
            </a:r>
            <a:r>
              <a:rPr b="1" lang="en-GB" sz="1522">
                <a:solidFill>
                  <a:schemeClr val="dk1"/>
                </a:solidFill>
                <a:uFill>
                  <a:noFill/>
                </a:uFill>
                <a:hlinkClick r:id="rId10">
                  <a:extLst>
                    <a:ext uri="{A12FA001-AC4F-418D-AE19-62706E023703}">
                      <ahyp:hlinkClr val="tx"/>
                    </a:ext>
                  </a:extLst>
                </a:hlinkClick>
              </a:rPr>
              <a:t>Bora Alp Baydere</a:t>
            </a:r>
            <a:r>
              <a:rPr b="1" lang="en-GB" sz="1222">
                <a:solidFill>
                  <a:schemeClr val="dk1"/>
                </a:solidFill>
              </a:rPr>
              <a:t> </a:t>
            </a:r>
            <a:r>
              <a:rPr b="1" lang="en-GB" sz="1222">
                <a:solidFill>
                  <a:schemeClr val="dk1"/>
                </a:solidFill>
                <a:uFill>
                  <a:noFill/>
                </a:uFill>
                <a:hlinkClick r:id="rId11">
                  <a:extLst>
                    <a:ext uri="{A12FA001-AC4F-418D-AE19-62706E023703}">
                      <ahyp:hlinkClr val="tx"/>
                    </a:ext>
                  </a:extLst>
                </a:hlinkClick>
              </a:rPr>
              <a:t>1</a:t>
            </a:r>
            <a:r>
              <a:rPr b="1" lang="en-GB" sz="1522">
                <a:solidFill>
                  <a:schemeClr val="dk1"/>
                </a:solidFill>
              </a:rPr>
              <a:t>, </a:t>
            </a:r>
            <a:r>
              <a:rPr b="1" lang="en-GB" sz="1522">
                <a:solidFill>
                  <a:schemeClr val="dk1"/>
                </a:solidFill>
                <a:uFill>
                  <a:noFill/>
                </a:uFill>
                <a:hlinkClick r:id="rId12">
                  <a:extLst>
                    <a:ext uri="{A12FA001-AC4F-418D-AE19-62706E023703}">
                      <ahyp:hlinkClr val="tx"/>
                    </a:ext>
                  </a:extLst>
                </a:hlinkClick>
              </a:rPr>
              <a:t>Timur Altinsoy</a:t>
            </a:r>
            <a:r>
              <a:rPr b="1" lang="en-GB" sz="1222">
                <a:solidFill>
                  <a:schemeClr val="dk1"/>
                </a:solidFill>
              </a:rPr>
              <a:t> </a:t>
            </a:r>
            <a:r>
              <a:rPr b="1" lang="en-GB" sz="1222">
                <a:solidFill>
                  <a:schemeClr val="dk1"/>
                </a:solidFill>
                <a:uFill>
                  <a:noFill/>
                </a:uFill>
                <a:hlinkClick r:id="rId13">
                  <a:extLst>
                    <a:ext uri="{A12FA001-AC4F-418D-AE19-62706E023703}">
                      <ahyp:hlinkClr val="tx"/>
                    </a:ext>
                  </a:extLst>
                </a:hlinkClick>
              </a:rPr>
              <a:t>1</a:t>
            </a:r>
            <a:r>
              <a:rPr b="1" lang="en-GB" sz="1522">
                <a:solidFill>
                  <a:schemeClr val="dk1"/>
                </a:solidFill>
              </a:rPr>
              <a:t>, </a:t>
            </a:r>
            <a:r>
              <a:rPr b="1" lang="en-GB" sz="1522">
                <a:solidFill>
                  <a:schemeClr val="dk1"/>
                </a:solidFill>
                <a:uFill>
                  <a:noFill/>
                </a:uFill>
                <a:hlinkClick r:id="rId14">
                  <a:extLst>
                    <a:ext uri="{A12FA001-AC4F-418D-AE19-62706E023703}">
                      <ahyp:hlinkClr val="tx"/>
                    </a:ext>
                  </a:extLst>
                </a:hlinkClick>
              </a:rPr>
              <a:t>Cem Tutcu</a:t>
            </a:r>
            <a:r>
              <a:rPr b="1" lang="en-GB" sz="1222">
                <a:solidFill>
                  <a:schemeClr val="dk1"/>
                </a:solidFill>
              </a:rPr>
              <a:t> </a:t>
            </a:r>
            <a:r>
              <a:rPr b="1" lang="en-GB" sz="1222">
                <a:solidFill>
                  <a:schemeClr val="dk1"/>
                </a:solidFill>
                <a:uFill>
                  <a:noFill/>
                </a:uFill>
                <a:hlinkClick r:id="rId15">
                  <a:extLst>
                    <a:ext uri="{A12FA001-AC4F-418D-AE19-62706E023703}">
                      <ahyp:hlinkClr val="tx"/>
                    </a:ext>
                  </a:extLst>
                </a:hlinkClick>
              </a:rPr>
              <a:t>1</a:t>
            </a:r>
            <a:r>
              <a:rPr b="1" lang="en-GB" sz="1522">
                <a:solidFill>
                  <a:schemeClr val="dk1"/>
                </a:solidFill>
              </a:rPr>
              <a:t>, </a:t>
            </a:r>
            <a:r>
              <a:rPr b="1" lang="en-GB" sz="1522">
                <a:solidFill>
                  <a:schemeClr val="dk1"/>
                </a:solidFill>
                <a:uFill>
                  <a:noFill/>
                </a:uFill>
                <a:hlinkClick r:id="rId16">
                  <a:extLst>
                    <a:ext uri="{A12FA001-AC4F-418D-AE19-62706E023703}">
                      <ahyp:hlinkClr val="tx"/>
                    </a:ext>
                  </a:extLst>
                </a:hlinkClick>
              </a:rPr>
              <a:t>Evren Samur</a:t>
            </a:r>
            <a:r>
              <a:rPr b="1" lang="en-GB" sz="1222">
                <a:solidFill>
                  <a:schemeClr val="dk1"/>
                </a:solidFill>
              </a:rPr>
              <a:t> </a:t>
            </a:r>
            <a:r>
              <a:rPr b="1" lang="en-GB" sz="1222">
                <a:solidFill>
                  <a:schemeClr val="dk1"/>
                </a:solidFill>
                <a:uFill>
                  <a:noFill/>
                </a:uFill>
                <a:hlinkClick r:id="rId17">
                  <a:extLst>
                    <a:ext uri="{A12FA001-AC4F-418D-AE19-62706E023703}">
                      <ahyp:hlinkClr val="tx"/>
                    </a:ext>
                  </a:extLst>
                </a:hlinkClick>
              </a:rPr>
              <a:t>1</a:t>
            </a:r>
            <a:r>
              <a:rPr b="1" lang="en-GB" sz="1855">
                <a:solidFill>
                  <a:schemeClr val="dk1"/>
                </a:solidFill>
              </a:rPr>
              <a:t> </a:t>
            </a:r>
            <a:r>
              <a:rPr b="1" lang="en-GB" sz="1555">
                <a:solidFill>
                  <a:schemeClr val="dk1"/>
                </a:solidFill>
              </a:rPr>
              <a:t>2020</a:t>
            </a:r>
            <a:endParaRPr b="1" sz="1555">
              <a:solidFill>
                <a:schemeClr val="dk1"/>
              </a:solidFill>
            </a:endParaRPr>
          </a:p>
          <a:p>
            <a:pPr indent="0" lvl="0" marL="0" rtl="0" algn="l">
              <a:lnSpc>
                <a:spcPct val="90000"/>
              </a:lnSpc>
              <a:spcBef>
                <a:spcPts val="0"/>
              </a:spcBef>
              <a:spcAft>
                <a:spcPts val="0"/>
              </a:spcAft>
              <a:buNone/>
            </a:pPr>
            <a:r>
              <a:rPr b="1" lang="en-GB" sz="1711">
                <a:solidFill>
                  <a:schemeClr val="dk1"/>
                </a:solidFill>
                <a:latin typeface="Calibri"/>
                <a:ea typeface="Calibri"/>
                <a:cs typeface="Calibri"/>
                <a:sym typeface="Calibri"/>
              </a:rPr>
              <a:t>“Design and Development of a Growing Pneumatic Soft Robots”</a:t>
            </a:r>
            <a:endParaRPr b="1" sz="1711">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b="1" sz="1711">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b="1" lang="en-GB" sz="1711">
                <a:solidFill>
                  <a:schemeClr val="dk1"/>
                </a:solidFill>
                <a:latin typeface="Calibri"/>
                <a:ea typeface="Calibri"/>
                <a:cs typeface="Calibri"/>
                <a:sym typeface="Calibri"/>
              </a:rPr>
              <a:t>[3] </a:t>
            </a:r>
            <a:r>
              <a:rPr b="1" lang="en-GB" sz="1622">
                <a:solidFill>
                  <a:schemeClr val="dk1"/>
                </a:solidFill>
              </a:rPr>
              <a:t>Hawkes, Elliot W.; Blumenschein, Laura H.; Greer, Joseph D.; Okamura, Allison M. (2017)</a:t>
            </a:r>
            <a:endParaRPr b="1" sz="2022">
              <a:solidFill>
                <a:schemeClr val="dk1"/>
              </a:solidFill>
            </a:endParaRPr>
          </a:p>
          <a:p>
            <a:pPr indent="0" lvl="0" marL="0" rtl="0" algn="l">
              <a:lnSpc>
                <a:spcPct val="90000"/>
              </a:lnSpc>
              <a:spcBef>
                <a:spcPts val="0"/>
              </a:spcBef>
              <a:spcAft>
                <a:spcPts val="0"/>
              </a:spcAft>
              <a:buNone/>
            </a:pPr>
            <a:r>
              <a:rPr b="1" lang="en-GB" sz="1600">
                <a:solidFill>
                  <a:schemeClr val="dk1"/>
                </a:solidFill>
              </a:rPr>
              <a:t>A soft robot that navigates its environment through growth</a:t>
            </a:r>
            <a:endParaRPr b="1" sz="1600">
              <a:solidFill>
                <a:schemeClr val="dk1"/>
              </a:solidFill>
            </a:endParaRPr>
          </a:p>
          <a:p>
            <a:pPr indent="0" lvl="0" marL="0" rtl="0" algn="l">
              <a:lnSpc>
                <a:spcPct val="90000"/>
              </a:lnSpc>
              <a:spcBef>
                <a:spcPts val="0"/>
              </a:spcBef>
              <a:spcAft>
                <a:spcPts val="0"/>
              </a:spcAft>
              <a:buNone/>
            </a:pPr>
            <a:r>
              <a:t/>
            </a:r>
            <a:endParaRPr b="1" sz="1600">
              <a:solidFill>
                <a:schemeClr val="dk1"/>
              </a:solidFill>
            </a:endParaRPr>
          </a:p>
          <a:p>
            <a:pPr indent="0" lvl="0" marL="0" rtl="0" algn="l">
              <a:lnSpc>
                <a:spcPct val="90000"/>
              </a:lnSpc>
              <a:spcBef>
                <a:spcPts val="0"/>
              </a:spcBef>
              <a:spcAft>
                <a:spcPts val="0"/>
              </a:spcAft>
              <a:buNone/>
            </a:pPr>
            <a:r>
              <a:rPr b="1" lang="en-GB" sz="1600">
                <a:solidFill>
                  <a:schemeClr val="dk1"/>
                </a:solidFill>
              </a:rPr>
              <a:t>[4]</a:t>
            </a:r>
            <a:r>
              <a:rPr b="1" lang="en-GB" sz="1522">
                <a:solidFill>
                  <a:schemeClr val="dk1"/>
                </a:solidFill>
              </a:rPr>
              <a:t>Margaret M. Coad, Laura H. Blumenschein, Sadie Cutler, Javier A. Reyna Zepeda, Nicholas D. Naclerio, Haitham El-Hussieny, Usman Mehmood, Jee-Hwan Ryu, Elliot W. Hawkes, and Allison M. Okamura(2019)</a:t>
            </a:r>
            <a:endParaRPr b="1" sz="1522">
              <a:solidFill>
                <a:schemeClr val="dk1"/>
              </a:solidFill>
            </a:endParaRPr>
          </a:p>
          <a:p>
            <a:pPr indent="0" lvl="0" marL="0" rtl="0" algn="l">
              <a:lnSpc>
                <a:spcPct val="90000"/>
              </a:lnSpc>
              <a:spcBef>
                <a:spcPts val="0"/>
              </a:spcBef>
              <a:spcAft>
                <a:spcPts val="0"/>
              </a:spcAft>
              <a:buNone/>
            </a:pPr>
            <a:r>
              <a:rPr b="1" lang="en-GB" sz="1600">
                <a:solidFill>
                  <a:schemeClr val="dk1"/>
                </a:solidFill>
              </a:rPr>
              <a:t>Design, Teleoperation, and Deployment for Navigation and Exploration of Vine robots</a:t>
            </a:r>
            <a:endParaRPr b="1" sz="1600">
              <a:solidFill>
                <a:schemeClr val="dk1"/>
              </a:solidFill>
            </a:endParaRPr>
          </a:p>
          <a:p>
            <a:pPr indent="0" lvl="0" marL="0" rtl="0" algn="l">
              <a:lnSpc>
                <a:spcPct val="90000"/>
              </a:lnSpc>
              <a:spcBef>
                <a:spcPts val="0"/>
              </a:spcBef>
              <a:spcAft>
                <a:spcPts val="0"/>
              </a:spcAft>
              <a:buNone/>
            </a:pPr>
            <a:r>
              <a:t/>
            </a:r>
            <a:endParaRPr b="1" sz="16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b="1" sz="1711">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0"/>
          <p:cNvSpPr txBox="1"/>
          <p:nvPr>
            <p:ph idx="4294967295" type="subTitle"/>
          </p:nvPr>
        </p:nvSpPr>
        <p:spPr>
          <a:xfrm>
            <a:off x="311700" y="298225"/>
            <a:ext cx="8520600" cy="47490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b="1" lang="en-GB" sz="1600">
                <a:solidFill>
                  <a:srgbClr val="3E3D40"/>
                </a:solidFill>
              </a:rPr>
              <a:t>[</a:t>
            </a:r>
            <a:r>
              <a:rPr b="1" lang="en-GB" sz="1600">
                <a:solidFill>
                  <a:srgbClr val="3E3D40"/>
                </a:solidFill>
              </a:rPr>
              <a:t>5]. </a:t>
            </a:r>
            <a:r>
              <a:rPr b="1" lang="en-GB" sz="1600" u="sng">
                <a:hlinkClick r:id="rId3"/>
              </a:rPr>
              <a:t>Laura H. Blumenschein</a:t>
            </a:r>
            <a:r>
              <a:rPr b="1" lang="en-GB" sz="1600"/>
              <a:t>,1,* </a:t>
            </a:r>
            <a:r>
              <a:rPr b="1" lang="en-GB" sz="1600" u="sng">
                <a:hlinkClick r:id="rId4"/>
              </a:rPr>
              <a:t>Margaret M. Coad</a:t>
            </a:r>
            <a:r>
              <a:rPr b="1" lang="en-GB" sz="1600"/>
              <a:t>,2 </a:t>
            </a:r>
            <a:r>
              <a:rPr b="1" lang="en-GB" sz="1600" u="sng">
                <a:hlinkClick r:id="rId5"/>
              </a:rPr>
              <a:t>David A. Haggerty</a:t>
            </a:r>
            <a:r>
              <a:rPr b="1" lang="en-GB" sz="1600"/>
              <a:t>,3 </a:t>
            </a:r>
            <a:r>
              <a:rPr b="1" lang="en-GB" sz="1600" u="sng">
                <a:hlinkClick r:id="rId6"/>
              </a:rPr>
              <a:t>Allison M. Okamura</a:t>
            </a:r>
            <a:r>
              <a:rPr b="1" lang="en-GB" sz="1600"/>
              <a:t>,2 and </a:t>
            </a:r>
            <a:r>
              <a:rPr b="1" lang="en-GB" sz="1600" u="sng">
                <a:hlinkClick r:id="rId7"/>
              </a:rPr>
              <a:t>Elliot W. Hawkes</a:t>
            </a:r>
            <a:r>
              <a:rPr b="1" lang="en-GB" sz="1600"/>
              <a:t>3 (2020)</a:t>
            </a:r>
            <a:r>
              <a:rPr b="1" lang="en-GB" sz="1600"/>
              <a:t> </a:t>
            </a:r>
            <a:r>
              <a:rPr b="1" lang="en-GB" sz="1600">
                <a:solidFill>
                  <a:schemeClr val="dk1"/>
                </a:solidFill>
              </a:rPr>
              <a:t>Design, Modeling, Control and application of everting vine robots.</a:t>
            </a:r>
            <a:endParaRPr b="1" sz="1600">
              <a:solidFill>
                <a:schemeClr val="dk1"/>
              </a:solidFill>
            </a:endParaRPr>
          </a:p>
          <a:p>
            <a:pPr indent="0" lvl="0" marL="0" rtl="0" algn="l">
              <a:lnSpc>
                <a:spcPct val="100000"/>
              </a:lnSpc>
              <a:spcBef>
                <a:spcPts val="0"/>
              </a:spcBef>
              <a:spcAft>
                <a:spcPts val="0"/>
              </a:spcAft>
              <a:buNone/>
            </a:pPr>
            <a:r>
              <a:t/>
            </a:r>
            <a:endParaRPr b="1" sz="1600">
              <a:solidFill>
                <a:schemeClr val="dk1"/>
              </a:solidFill>
            </a:endParaRPr>
          </a:p>
          <a:p>
            <a:pPr indent="0" lvl="0" marL="0" rtl="0" algn="l">
              <a:lnSpc>
                <a:spcPct val="100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b="1" lang="en-GB" sz="1600"/>
              <a:t>[</a:t>
            </a:r>
            <a:r>
              <a:rPr b="1" lang="en-GB" sz="1600">
                <a:solidFill>
                  <a:schemeClr val="dk1"/>
                </a:solidFill>
              </a:rPr>
              <a:t>6]. Joseph D. Greer1, Laura H. Blumenschein1, Allison M. Okamura1, and Elliot W. Hawkes2 (2018)</a:t>
            </a:r>
            <a:endParaRPr b="1" sz="1600">
              <a:solidFill>
                <a:schemeClr val="dk1"/>
              </a:solidFill>
            </a:endParaRPr>
          </a:p>
          <a:p>
            <a:pPr indent="0" lvl="0" marL="0" rtl="0" algn="l">
              <a:lnSpc>
                <a:spcPct val="115000"/>
              </a:lnSpc>
              <a:spcBef>
                <a:spcPts val="0"/>
              </a:spcBef>
              <a:spcAft>
                <a:spcPts val="0"/>
              </a:spcAft>
              <a:buNone/>
            </a:pPr>
            <a:r>
              <a:rPr b="1" lang="en-GB" sz="1600">
                <a:solidFill>
                  <a:schemeClr val="dk1"/>
                </a:solidFill>
              </a:rPr>
              <a:t>Obstacle-Aided Navigation of a Soft Growing Robot</a:t>
            </a:r>
            <a:endParaRPr b="1" sz="1600">
              <a:solidFill>
                <a:schemeClr val="dk1"/>
              </a:solidFill>
            </a:endParaRPr>
          </a:p>
          <a:p>
            <a:pPr indent="0" lvl="0" marL="0" rtl="0" algn="l">
              <a:lnSpc>
                <a:spcPct val="115000"/>
              </a:lnSpc>
              <a:spcBef>
                <a:spcPts val="0"/>
              </a:spcBef>
              <a:spcAft>
                <a:spcPts val="0"/>
              </a:spcAft>
              <a:buNone/>
            </a:pPr>
            <a:r>
              <a:t/>
            </a:r>
            <a:endParaRPr b="1" sz="1600"/>
          </a:p>
          <a:p>
            <a:pPr indent="0" lvl="0" marL="0" rtl="0" algn="l">
              <a:spcBef>
                <a:spcPts val="800"/>
              </a:spcBef>
              <a:spcAft>
                <a:spcPts val="0"/>
              </a:spcAft>
              <a:buNone/>
            </a:pPr>
            <a:r>
              <a:rPr b="1" lang="en-GB" sz="1600"/>
              <a:t>[7] Jamie Luong1∗ , Paul Glick1∗ , Aaron Ong1∗ , Maya S. deVries2 , Stuart Sandin2 , Elliot W. Hawkes3 , Michael T. Tolley1 Eversion and Retraction of a Soft Robot Towards the Exploration of Coral Reefs</a:t>
            </a:r>
            <a:endParaRPr b="1" sz="1600"/>
          </a:p>
          <a:p>
            <a:pPr indent="0" lvl="0" marL="0" rtl="0" algn="l">
              <a:spcBef>
                <a:spcPts val="800"/>
              </a:spcBef>
              <a:spcAft>
                <a:spcPts val="0"/>
              </a:spcAft>
              <a:buNone/>
            </a:pPr>
            <a:r>
              <a:t/>
            </a:r>
            <a:endParaRPr b="1" sz="1600"/>
          </a:p>
          <a:p>
            <a:pPr indent="0" lvl="0" marL="0" rtl="0" algn="l">
              <a:lnSpc>
                <a:spcPct val="100000"/>
              </a:lnSpc>
              <a:spcBef>
                <a:spcPts val="0"/>
              </a:spcBef>
              <a:spcAft>
                <a:spcPts val="0"/>
              </a:spcAft>
              <a:buNone/>
            </a:pPr>
            <a:r>
              <a:rPr b="1" lang="en-GB" sz="1600">
                <a:latin typeface="Arial"/>
                <a:ea typeface="Arial"/>
                <a:cs typeface="Arial"/>
                <a:sym typeface="Arial"/>
              </a:rPr>
              <a:t>[8] A Soft, Steerable Continuum Robot that Grows via Tip Extension: </a:t>
            </a:r>
            <a:endParaRPr b="1" sz="16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GB" sz="1600">
                <a:latin typeface="Arial"/>
                <a:ea typeface="Arial"/>
                <a:cs typeface="Arial"/>
                <a:sym typeface="Arial"/>
              </a:rPr>
              <a:t>Joseph D. Greer, Tania K. Morimoto, Allison M. Okamura, and Elliot W. Hawkes</a:t>
            </a:r>
            <a:endParaRPr b="1"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1"/>
          <p:cNvSpPr txBox="1"/>
          <p:nvPr/>
        </p:nvSpPr>
        <p:spPr>
          <a:xfrm>
            <a:off x="216450" y="715450"/>
            <a:ext cx="87111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rPr>
              <a:t>[9]</a:t>
            </a:r>
            <a:r>
              <a:rPr b="1" lang="en-GB" sz="1600">
                <a:solidFill>
                  <a:schemeClr val="dk1"/>
                </a:solidFill>
              </a:rPr>
              <a:t>Joseph D. Greer, Tania K. Morimoto, Allison M. Okamura, and Elliot W. Hawkes(2019) : </a:t>
            </a:r>
            <a:r>
              <a:rPr b="1" lang="en-GB" sz="1600">
                <a:solidFill>
                  <a:schemeClr val="dk1"/>
                </a:solidFill>
              </a:rPr>
              <a:t>A Soft, Steerable Continuum Robot that Grows via Tip Extension: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GB" sz="1600">
                <a:solidFill>
                  <a:schemeClr val="dk1"/>
                </a:solidFill>
              </a:rPr>
              <a:t>[10]Di</a:t>
            </a:r>
            <a:r>
              <a:rPr b="1" lang="en-GB" sz="1600">
                <a:solidFill>
                  <a:schemeClr val="dk1"/>
                </a:solidFill>
              </a:rPr>
              <a:t>vyanshu Paschia </a:t>
            </a:r>
            <a:r>
              <a:rPr b="1" lang="en-GB" sz="1600">
                <a:solidFill>
                  <a:schemeClr val="dk1"/>
                </a:solidFill>
              </a:rPr>
              <a:t>PHD thesis(2020) : </a:t>
            </a:r>
            <a:r>
              <a:rPr b="1" lang="en-GB" sz="1600">
                <a:solidFill>
                  <a:schemeClr val="dk1"/>
                </a:solidFill>
              </a:rPr>
              <a:t>Soft Eversion Robots in Application of Minimally Invasive Subsurface Drip Irrigation</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b="1" lang="en-GB" sz="1600">
                <a:solidFill>
                  <a:schemeClr val="dk1"/>
                </a:solidFill>
              </a:rPr>
              <a:t>[11]Robert J. Webster  and Bryan A. Jones (2010) : Design and Kinematic Modeling of Constant Curvature Continuum Robots: A Review ; The International Journal of Robotics Research</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rPr lang="en-GB" sz="1600">
                <a:solidFill>
                  <a:schemeClr val="dk1"/>
                </a:solidFill>
              </a:rPr>
              <a:t>[12]Ryuma Niiyama,  Xu Sun, Cynthia Sung, Byoungkwon An, Daniela Rus, and Sangbae Kim</a:t>
            </a:r>
            <a:endParaRPr sz="1600">
              <a:solidFill>
                <a:schemeClr val="dk1"/>
              </a:solidFill>
            </a:endParaRPr>
          </a:p>
          <a:p>
            <a:pPr indent="0" lvl="0" marL="0" rtl="0" algn="l">
              <a:spcBef>
                <a:spcPts val="0"/>
              </a:spcBef>
              <a:spcAft>
                <a:spcPts val="0"/>
              </a:spcAft>
              <a:buNone/>
            </a:pPr>
            <a:r>
              <a:rPr b="1" lang="en-GB" sz="1600">
                <a:solidFill>
                  <a:schemeClr val="dk1"/>
                </a:solidFill>
              </a:rPr>
              <a:t>Pouch Motors: Printable Soft Actuators Integrated with Computational Design (2015) : MIT open source</a:t>
            </a:r>
            <a:endParaRPr b="1" sz="16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2"/>
          <p:cNvSpPr txBox="1"/>
          <p:nvPr/>
        </p:nvSpPr>
        <p:spPr>
          <a:xfrm>
            <a:off x="661225" y="609125"/>
            <a:ext cx="7570200" cy="317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E3D40"/>
                </a:solidFill>
              </a:rPr>
              <a:t>[13] A Tip Mount for Transporting Sensors and Tools using Soft Growing Robots</a:t>
            </a:r>
            <a:endParaRPr b="1">
              <a:solidFill>
                <a:srgbClr val="3E3D40"/>
              </a:solidFill>
            </a:endParaRPr>
          </a:p>
          <a:p>
            <a:pPr indent="0" lvl="0" marL="0" rtl="0" algn="l">
              <a:spcBef>
                <a:spcPts val="0"/>
              </a:spcBef>
              <a:spcAft>
                <a:spcPts val="0"/>
              </a:spcAft>
              <a:buClr>
                <a:schemeClr val="dk1"/>
              </a:buClr>
              <a:buSzPts val="1100"/>
              <a:buFont typeface="Arial"/>
              <a:buNone/>
            </a:pPr>
            <a:r>
              <a:rPr b="1" lang="en-GB">
                <a:solidFill>
                  <a:srgbClr val="3E3D40"/>
                </a:solidFill>
              </a:rPr>
              <a:t>Sang-Goo Jeong, Margaret M. Coad, Laura H. Blumenschein, Ming Luo, Usman Mehmood, Ji Hun Kim, Allison M. Okamura and Jee-Hwan Ryu. </a:t>
            </a:r>
            <a:endParaRPr b="1">
              <a:solidFill>
                <a:srgbClr val="3E3D40"/>
              </a:solidFill>
            </a:endParaRPr>
          </a:p>
          <a:p>
            <a:pPr indent="0" lvl="0" marL="0" rtl="0" algn="l">
              <a:spcBef>
                <a:spcPts val="0"/>
              </a:spcBef>
              <a:spcAft>
                <a:spcPts val="0"/>
              </a:spcAft>
              <a:buNone/>
            </a:pPr>
            <a:r>
              <a:t/>
            </a:r>
            <a:endParaRPr b="1">
              <a:solidFill>
                <a:srgbClr val="3E3D40"/>
              </a:solidFill>
            </a:endParaRPr>
          </a:p>
          <a:p>
            <a:pPr indent="0" lvl="0" marL="0" rtl="0" algn="l">
              <a:spcBef>
                <a:spcPts val="0"/>
              </a:spcBef>
              <a:spcAft>
                <a:spcPts val="0"/>
              </a:spcAft>
              <a:buNone/>
            </a:pPr>
            <a:r>
              <a:t/>
            </a:r>
            <a:endParaRPr b="1">
              <a:solidFill>
                <a:srgbClr val="3E3D40"/>
              </a:solidFill>
            </a:endParaRPr>
          </a:p>
          <a:p>
            <a:pPr indent="0" lvl="0" marL="0" rtl="0" algn="l">
              <a:spcBef>
                <a:spcPts val="0"/>
              </a:spcBef>
              <a:spcAft>
                <a:spcPts val="0"/>
              </a:spcAft>
              <a:buNone/>
            </a:pPr>
            <a:r>
              <a:rPr b="1" lang="en-GB">
                <a:solidFill>
                  <a:srgbClr val="3E3D40"/>
                </a:solidFill>
              </a:rPr>
              <a:t>[14</a:t>
            </a:r>
            <a:r>
              <a:rPr b="1" lang="en-GB">
                <a:solidFill>
                  <a:srgbClr val="3E3D40"/>
                </a:solidFill>
              </a:rPr>
              <a:t>] Luong, J., Glick, P., Ong, A., deVries, M. S., Sandin, S., Hawkes, E. W., et al. (2019). “Eversion and retraction of a soft robot towards the exploration of coral reefs,” in </a:t>
            </a:r>
            <a:r>
              <a:rPr b="1" i="1" lang="en-GB">
                <a:solidFill>
                  <a:srgbClr val="3E3D40"/>
                </a:solidFill>
              </a:rPr>
              <a:t>IEEE International Conference on Soft Robotics</a:t>
            </a:r>
            <a:r>
              <a:rPr b="1" lang="en-GB">
                <a:solidFill>
                  <a:srgbClr val="3E3D40"/>
                </a:solidFill>
              </a:rPr>
              <a:t> (Seoul)</a:t>
            </a:r>
            <a:endParaRPr b="1">
              <a:solidFill>
                <a:srgbClr val="3E3D40"/>
              </a:solidFill>
            </a:endParaRPr>
          </a:p>
          <a:p>
            <a:pPr indent="0" lvl="0" marL="0" rtl="0" algn="l">
              <a:spcBef>
                <a:spcPts val="0"/>
              </a:spcBef>
              <a:spcAft>
                <a:spcPts val="0"/>
              </a:spcAft>
              <a:buNone/>
            </a:pPr>
            <a:r>
              <a:t/>
            </a:r>
            <a:endParaRPr b="1">
              <a:solidFill>
                <a:srgbClr val="3E3D40"/>
              </a:solidFill>
            </a:endParaRPr>
          </a:p>
          <a:p>
            <a:pPr indent="0" lvl="0" marL="0" rtl="0" algn="l">
              <a:spcBef>
                <a:spcPts val="0"/>
              </a:spcBef>
              <a:spcAft>
                <a:spcPts val="0"/>
              </a:spcAft>
              <a:buClr>
                <a:schemeClr val="dk1"/>
              </a:buClr>
              <a:buSzPts val="1100"/>
              <a:buFont typeface="Arial"/>
              <a:buNone/>
            </a:pPr>
            <a:r>
              <a:rPr b="1" lang="en-GB" sz="1350">
                <a:solidFill>
                  <a:schemeClr val="dk1"/>
                </a:solidFill>
                <a:latin typeface="Roboto"/>
                <a:ea typeface="Roboto"/>
                <a:cs typeface="Roboto"/>
                <a:sym typeface="Roboto"/>
              </a:rPr>
              <a:t>[15] </a:t>
            </a:r>
            <a:r>
              <a:rPr b="1" lang="en-GB" sz="1350">
                <a:solidFill>
                  <a:srgbClr val="202124"/>
                </a:solidFill>
                <a:latin typeface="Roboto"/>
                <a:ea typeface="Roboto"/>
                <a:cs typeface="Roboto"/>
                <a:sym typeface="Roboto"/>
              </a:rPr>
              <a:t>"Soft Robot Review"Chiwon Lee, Myungjoon Kim, Yoon Jae Kim, Nhayoung Hong, Seungwan Ryu, H. Jin Kim, and Sungwan Kim</a:t>
            </a:r>
            <a:endParaRPr b="1" sz="1350">
              <a:solidFill>
                <a:srgbClr val="202124"/>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350">
              <a:solidFill>
                <a:srgbClr val="202124"/>
              </a:solidFill>
              <a:latin typeface="Roboto"/>
              <a:ea typeface="Roboto"/>
              <a:cs typeface="Roboto"/>
              <a:sym typeface="Roboto"/>
            </a:endParaRPr>
          </a:p>
          <a:p>
            <a:pPr indent="0" lvl="0" marL="0" rtl="0" algn="l">
              <a:spcBef>
                <a:spcPts val="0"/>
              </a:spcBef>
              <a:spcAft>
                <a:spcPts val="0"/>
              </a:spcAft>
              <a:buNone/>
            </a:pPr>
            <a:r>
              <a:t/>
            </a:r>
            <a:endParaRPr b="1">
              <a:solidFill>
                <a:srgbClr val="3E3D40"/>
              </a:solidFill>
            </a:endParaRPr>
          </a:p>
          <a:p>
            <a:pPr indent="0" lvl="0" marL="0" rtl="0" algn="l">
              <a:spcBef>
                <a:spcPts val="0"/>
              </a:spcBef>
              <a:spcAft>
                <a:spcPts val="0"/>
              </a:spcAft>
              <a:buNone/>
            </a:pPr>
            <a:r>
              <a:t/>
            </a:r>
            <a:endParaRPr b="1">
              <a:solidFill>
                <a:srgbClr val="3E3D4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3"/>
          <p:cNvSpPr txBox="1"/>
          <p:nvPr/>
        </p:nvSpPr>
        <p:spPr>
          <a:xfrm>
            <a:off x="581275" y="1063825"/>
            <a:ext cx="7211400" cy="1808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GB" sz="1600">
                <a:solidFill>
                  <a:schemeClr val="dk1"/>
                </a:solidFill>
                <a:latin typeface="Calibri"/>
                <a:ea typeface="Calibri"/>
                <a:cs typeface="Calibri"/>
                <a:sym typeface="Calibri"/>
              </a:rPr>
              <a:t>[16] </a:t>
            </a:r>
            <a:r>
              <a:rPr b="1" lang="en-GB" sz="1500">
                <a:solidFill>
                  <a:schemeClr val="dk1"/>
                </a:solidFill>
                <a:latin typeface="Calibri"/>
                <a:ea typeface="Calibri"/>
                <a:cs typeface="Calibri"/>
                <a:sym typeface="Calibri"/>
              </a:rPr>
              <a:t>Payload Capabilities and Operational Limits of Eversion Robots</a:t>
            </a:r>
            <a:endParaRPr sz="16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[17] YanLi He et. al Experiment and Theoretical Analysis Study of ETFE inflatable tubes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The load bearing capacity of an ETFE inflatable tube is tested in this paper and a comparative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[18]</a:t>
            </a:r>
            <a:r>
              <a:rPr b="1" lang="en-GB">
                <a:solidFill>
                  <a:schemeClr val="dk1"/>
                </a:solidFill>
                <a:latin typeface="Calibri"/>
                <a:ea typeface="Calibri"/>
                <a:cs typeface="Calibri"/>
                <a:sym typeface="Calibri"/>
              </a:rPr>
              <a:t> Retraction of Soft Growing Robots without Buckling Margaret M. Coad et. al </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An </a:t>
            </a:r>
            <a:r>
              <a:rPr lang="en-GB"/>
              <a:t>Example</a:t>
            </a:r>
            <a:r>
              <a:rPr lang="en-GB"/>
              <a:t> of Vine Robots in Pushing Weights</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361950" lvl="0" marL="457200" rtl="0" algn="l">
              <a:spcBef>
                <a:spcPts val="800"/>
              </a:spcBef>
              <a:spcAft>
                <a:spcPts val="0"/>
              </a:spcAft>
              <a:buSzPts val="2100"/>
              <a:buChar char="•"/>
            </a:pPr>
            <a:r>
              <a:rPr lang="en-GB"/>
              <a:t>Applications used - in a collapsed building, in a car crash, in an </a:t>
            </a:r>
            <a:r>
              <a:rPr lang="en-GB"/>
              <a:t>earthquake</a:t>
            </a:r>
            <a:r>
              <a:rPr lang="en-GB"/>
              <a:t>.</a:t>
            </a:r>
            <a:endParaRPr/>
          </a:p>
          <a:p>
            <a:pPr indent="-361950" lvl="0" marL="457200" rtl="0" algn="l">
              <a:spcBef>
                <a:spcPts val="800"/>
              </a:spcBef>
              <a:spcAft>
                <a:spcPts val="0"/>
              </a:spcAft>
              <a:buSzPts val="2100"/>
              <a:buChar char="•"/>
            </a:pPr>
            <a:r>
              <a:rPr lang="en-GB"/>
              <a:t>This robot </a:t>
            </a:r>
            <a:r>
              <a:rPr lang="en-GB"/>
              <a:t>can </a:t>
            </a:r>
            <a:r>
              <a:rPr lang="en-GB"/>
              <a:t>potentially lift a large object on someone who is trapped, by </a:t>
            </a:r>
            <a:r>
              <a:rPr lang="en-GB"/>
              <a:t>applying</a:t>
            </a:r>
            <a:r>
              <a:rPr lang="en-GB"/>
              <a:t> </a:t>
            </a:r>
            <a:r>
              <a:rPr lang="en-GB"/>
              <a:t>huge for</a:t>
            </a:r>
            <a:r>
              <a:rPr lang="en-GB"/>
              <a:t>ces with very soft, cheap and lightweight material.</a:t>
            </a:r>
            <a:endParaRPr/>
          </a:p>
          <a:p>
            <a:pPr indent="-361950" lvl="0" marL="457200" rtl="0" algn="l">
              <a:spcBef>
                <a:spcPts val="800"/>
              </a:spcBef>
              <a:spcAft>
                <a:spcPts val="0"/>
              </a:spcAft>
              <a:buSzPts val="2100"/>
              <a:buChar char="•"/>
            </a:pPr>
            <a:r>
              <a:rPr lang="en-GB"/>
              <a:t>We could deploy a 100 of them into a collapsed building with a sensor and if some of them finds somebody in an </a:t>
            </a:r>
            <a:r>
              <a:rPr lang="en-GB"/>
              <a:t>uncomfortable</a:t>
            </a:r>
            <a:r>
              <a:rPr lang="en-GB"/>
              <a:t> situation, it would </a:t>
            </a:r>
            <a:r>
              <a:rPr lang="en-GB"/>
              <a:t>immediately</a:t>
            </a:r>
            <a:r>
              <a:rPr lang="en-GB"/>
              <a:t> perform the tasks thereby saving a life.</a:t>
            </a:r>
            <a:endParaRPr/>
          </a:p>
          <a:p>
            <a:pPr indent="-361950" lvl="0" marL="457200" rtl="0" algn="l">
              <a:spcBef>
                <a:spcPts val="800"/>
              </a:spcBef>
              <a:spcAft>
                <a:spcPts val="0"/>
              </a:spcAft>
              <a:buSzPts val="2100"/>
              <a:buChar char="•"/>
            </a:pPr>
            <a:r>
              <a:rPr lang="en-GB"/>
              <a:t>These robots can be deployed in search and rescue operations by attaching sensors like a camera on to the front.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Theme2">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